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72" r:id="rId4"/>
    <p:sldId id="285" r:id="rId5"/>
    <p:sldId id="270" r:id="rId6"/>
    <p:sldId id="286" r:id="rId7"/>
    <p:sldId id="274" r:id="rId8"/>
    <p:sldId id="275" r:id="rId9"/>
    <p:sldId id="276" r:id="rId10"/>
    <p:sldId id="268" r:id="rId11"/>
    <p:sldId id="288" r:id="rId12"/>
    <p:sldId id="289" r:id="rId13"/>
    <p:sldId id="290" r:id="rId14"/>
    <p:sldId id="291" r:id="rId15"/>
    <p:sldId id="292" r:id="rId16"/>
    <p:sldId id="294" r:id="rId17"/>
    <p:sldId id="295" r:id="rId18"/>
    <p:sldId id="296" r:id="rId1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CA7400-9625-41A6-8445-579D473F416E}">
          <p14:sldIdLst>
            <p14:sldId id="256"/>
            <p14:sldId id="287"/>
            <p14:sldId id="272"/>
            <p14:sldId id="285"/>
            <p14:sldId id="270"/>
            <p14:sldId id="286"/>
            <p14:sldId id="274"/>
            <p14:sldId id="275"/>
            <p14:sldId id="276"/>
            <p14:sldId id="268"/>
            <p14:sldId id="288"/>
            <p14:sldId id="289"/>
            <p14:sldId id="290"/>
            <p14:sldId id="291"/>
            <p14:sldId id="292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A3A846-93D1-E70F-45E2-F6FE5F2F72B4}" name="Lance Iverson" initials="LI" userId="S::Lance.Iverson@cot.tn.gov::4b6dada6-827a-4ba4-9483-9b4f867b4bf1" providerId="AD"/>
  <p188:author id="{71F61C5A-0292-8D10-BCB5-069001614987}" name="Cassie Stinson" initials="CS" userId="S::Cassie.Stinson@cot.tn.gov::64992485-55eb-44a8-9e73-6c56d1da440b" providerId="AD"/>
  <p188:author id="{28E0745B-2ED7-A947-C23D-46D0F5EB5F35}" name="Linda Wesson" initials="LW" userId="S::Linda.Wesson@cot.tn.gov::251ef7f2-e146-4597-a6b8-7fac28196e41" providerId="AD"/>
  <p188:author id="{D9011488-6B96-8A55-5ACF-469B066AA70B}" name="Dana Spoonmore" initials="DS" userId="S::Dana.Spoonmore@cot.tn.gov::c0ccb381-de87-4996-9980-320b11c64629" providerId="AD"/>
  <p188:author id="{4B3013C1-A6BD-0089-CB7A-181F5F86461E}" name="Matthew Veach" initials="MV" userId="S::Matthew.Veach@cot.tn.gov::37be9cbd-8848-40f3-8718-9bd3fcacb7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95A"/>
    <a:srgbClr val="A02843"/>
    <a:srgbClr val="E49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/>
    <p:restoredTop sz="82591" autoAdjust="0"/>
  </p:normalViewPr>
  <p:slideViewPr>
    <p:cSldViewPr snapToGrid="0" snapToObjects="1">
      <p:cViewPr varScale="1">
        <p:scale>
          <a:sx n="94" d="100"/>
          <a:sy n="94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37180566995888"/>
          <c:y val="2.9489863360818505E-2"/>
          <c:w val="0.50472380618269197"/>
          <c:h val="0.970510136639181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CC0-4EFE-B1D1-31051EC8BF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CC0-4EFE-B1D1-31051EC8BF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CC0-4EFE-B1D1-31051EC8BF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CC0-4EFE-B1D1-31051EC8BF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CC0-4EFE-B1D1-31051EC8BF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CC0-4EFE-B1D1-31051EC8BFD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CC0-4EFE-B1D1-31051EC8BFDB}"/>
              </c:ext>
            </c:extLst>
          </c:dPt>
          <c:dPt>
            <c:idx val="7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CC0-4EFE-B1D1-31051EC8BFDB}"/>
              </c:ext>
            </c:extLst>
          </c:dPt>
          <c:dPt>
            <c:idx val="8"/>
            <c:bubble3D val="0"/>
            <c:spPr>
              <a:solidFill>
                <a:srgbClr val="F8D6F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CC0-4EFE-B1D1-31051EC8BFDB}"/>
              </c:ext>
            </c:extLst>
          </c:dPt>
          <c:dPt>
            <c:idx val="9"/>
            <c:bubble3D val="0"/>
            <c:spPr>
              <a:solidFill>
                <a:srgbClr val="6699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CC0-4EFE-B1D1-31051EC8BFDB}"/>
              </c:ext>
            </c:extLst>
          </c:dPt>
          <c:dPt>
            <c:idx val="1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CC0-4EFE-B1D1-31051EC8BFD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9CC0-4EFE-B1D1-31051EC8BFDB}"/>
              </c:ext>
            </c:extLst>
          </c:dPt>
          <c:dPt>
            <c:idx val="1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9CC0-4EFE-B1D1-31051EC8BFDB}"/>
              </c:ext>
            </c:extLst>
          </c:dPt>
          <c:dPt>
            <c:idx val="1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9CC0-4EFE-B1D1-31051EC8BFDB}"/>
              </c:ext>
            </c:extLst>
          </c:dPt>
          <c:dPt>
            <c:idx val="14"/>
            <c:bubble3D val="0"/>
            <c:spPr>
              <a:solidFill>
                <a:srgbClr val="8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9CC0-4EFE-B1D1-31051EC8BFDB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9CC0-4EFE-B1D1-31051EC8BFDB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9CC0-4EFE-B1D1-31051EC8BFDB}"/>
              </c:ext>
            </c:extLst>
          </c:dPt>
          <c:dPt>
            <c:idx val="1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9CC0-4EFE-B1D1-31051EC8BFD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/>
                      <a:t>Food  Programs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CC0-4EFE-B1D1-31051EC8BF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C0-4EFE-B1D1-31051EC8BF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C0-4EFE-B1D1-31051EC8BFDB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/>
                      <a:t>Title I-A Disadvantaged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CC0-4EFE-B1D1-31051EC8BF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C0-4EFE-B1D1-31051EC8BFD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C0-4EFE-B1D1-31051EC8BFD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C0-4EFE-B1D1-31051EC8BFDB}"/>
                </c:ext>
              </c:extLst>
            </c:dLbl>
            <c:dLbl>
              <c:idx val="7"/>
              <c:layout>
                <c:manualLayout>
                  <c:x val="3.9443155452436193E-2"/>
                  <c:y val="-1.25858918797940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/>
                      <a:t>Title II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CC0-4EFE-B1D1-31051EC8BFD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CC0-4EFE-B1D1-31051EC8BFD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CC0-4EFE-B1D1-31051EC8BF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CC0-4EFE-B1D1-31051EC8BFD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CC0-4EFE-B1D1-31051EC8BFD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CC0-4EFE-B1D1-31051EC8BFDB}"/>
                </c:ext>
              </c:extLst>
            </c:dLbl>
            <c:dLbl>
              <c:idx val="13"/>
              <c:layout>
                <c:manualLayout>
                  <c:x val="2.6801797687122056E-2"/>
                  <c:y val="-1.65342122932308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/>
                      <a:t>Perkins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9CC0-4EFE-B1D1-31051EC8BFDB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/>
                      <a:t>IDEA</a:t>
                    </a:r>
                    <a:r>
                      <a:rPr lang="en-US" sz="1200" baseline="0"/>
                      <a:t> - (K-12)</a:t>
                    </a:r>
                    <a:endParaRPr lang="en-US" sz="120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9CC0-4EFE-B1D1-31051EC8BFD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C0-4EFE-B1D1-31051EC8BFD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C0-4EFE-B1D1-31051EC8BFDB}"/>
                </c:ext>
              </c:extLst>
            </c:dLbl>
            <c:dLbl>
              <c:idx val="17"/>
              <c:layout>
                <c:manualLayout>
                  <c:x val="-0.13285882093898857"/>
                  <c:y val="7.2815533980582527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9FB74DB-D673-4729-91EC-A19FAF28B88C}" type="CATEGORYNAME"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2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9CC0-4EFE-B1D1-31051EC8BFD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Sheet2!$G$30:$G$47</c:f>
              <c:strCache>
                <c:ptCount val="18"/>
                <c:pt idx="0">
                  <c:v>Child Nutrition (Food Programs)</c:v>
                </c:pt>
                <c:pt idx="1">
                  <c:v>Child Nutrition -Admin</c:v>
                </c:pt>
                <c:pt idx="2">
                  <c:v>Child Nutrition - Other</c:v>
                </c:pt>
                <c:pt idx="3">
                  <c:v>Title I-A</c:v>
                </c:pt>
                <c:pt idx="4">
                  <c:v>Title I-B</c:v>
                </c:pt>
                <c:pt idx="5">
                  <c:v>Title I-C</c:v>
                </c:pt>
                <c:pt idx="6">
                  <c:v>Title I-D</c:v>
                </c:pt>
                <c:pt idx="7">
                  <c:v>Title II</c:v>
                </c:pt>
                <c:pt idx="8">
                  <c:v>Title III-A</c:v>
                </c:pt>
                <c:pt idx="9">
                  <c:v>Title IV-A</c:v>
                </c:pt>
                <c:pt idx="10">
                  <c:v>Title IV-B</c:v>
                </c:pt>
                <c:pt idx="11">
                  <c:v>Title V-B</c:v>
                </c:pt>
                <c:pt idx="12">
                  <c:v>Title IX-A Homeless</c:v>
                </c:pt>
                <c:pt idx="13">
                  <c:v>Perkins</c:v>
                </c:pt>
                <c:pt idx="14">
                  <c:v>IDEA Part B (K-12)</c:v>
                </c:pt>
                <c:pt idx="15">
                  <c:v>IDEA Part B (Pre-K)</c:v>
                </c:pt>
                <c:pt idx="16">
                  <c:v>IDEA Part C</c:v>
                </c:pt>
                <c:pt idx="17">
                  <c:v>Nonrecurring grants</c:v>
                </c:pt>
              </c:strCache>
            </c:strRef>
          </c:cat>
          <c:val>
            <c:numRef>
              <c:f>Sheet2!$H$30:$H$47</c:f>
              <c:numCache>
                <c:formatCode>_(* #,##0_);_(* \(#,##0\);_(* "-"??_);_(@_)</c:formatCode>
                <c:ptCount val="18"/>
                <c:pt idx="0">
                  <c:v>276147289</c:v>
                </c:pt>
                <c:pt idx="1">
                  <c:v>2177864</c:v>
                </c:pt>
                <c:pt idx="2">
                  <c:v>6132455</c:v>
                </c:pt>
                <c:pt idx="3">
                  <c:v>349663715</c:v>
                </c:pt>
                <c:pt idx="4">
                  <c:v>7319958</c:v>
                </c:pt>
                <c:pt idx="5">
                  <c:v>1394130</c:v>
                </c:pt>
                <c:pt idx="6">
                  <c:v>277419</c:v>
                </c:pt>
                <c:pt idx="7">
                  <c:v>45546902</c:v>
                </c:pt>
                <c:pt idx="8">
                  <c:v>8264160</c:v>
                </c:pt>
                <c:pt idx="9">
                  <c:v>24033072</c:v>
                </c:pt>
                <c:pt idx="10">
                  <c:v>24982228</c:v>
                </c:pt>
                <c:pt idx="11">
                  <c:v>3852293</c:v>
                </c:pt>
                <c:pt idx="12">
                  <c:v>2249310</c:v>
                </c:pt>
                <c:pt idx="13">
                  <c:v>29506984</c:v>
                </c:pt>
                <c:pt idx="14">
                  <c:v>274069055</c:v>
                </c:pt>
                <c:pt idx="15">
                  <c:v>7458493</c:v>
                </c:pt>
                <c:pt idx="16">
                  <c:v>10758600</c:v>
                </c:pt>
                <c:pt idx="17">
                  <c:v>20345670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9CC0-4EFE-B1D1-31051EC8BFD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9CC0-4EFE-B1D1-31051EC8BF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9CC0-4EFE-B1D1-31051EC8BF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9CC0-4EFE-B1D1-31051EC8BF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9CC0-4EFE-B1D1-31051EC8BF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9CC0-4EFE-B1D1-31051EC8BF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9CC0-4EFE-B1D1-31051EC8BFD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2-9CC0-4EFE-B1D1-31051EC8BFD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9CC0-4EFE-B1D1-31051EC8BFD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6-9CC0-4EFE-B1D1-31051EC8BFD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8-9CC0-4EFE-B1D1-31051EC8BFD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A-9CC0-4EFE-B1D1-31051EC8BFD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C-9CC0-4EFE-B1D1-31051EC8BFD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E-9CC0-4EFE-B1D1-31051EC8BFD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0-9CC0-4EFE-B1D1-31051EC8BFD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2-9CC0-4EFE-B1D1-31051EC8BFDB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4-9CC0-4EFE-B1D1-31051EC8BFDB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6-9CC0-4EFE-B1D1-31051EC8BFDB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8-9CC0-4EFE-B1D1-31051EC8BFD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Sheet2!$G$30:$G$47</c:f>
              <c:strCache>
                <c:ptCount val="18"/>
                <c:pt idx="0">
                  <c:v>Child Nutrition (Food Programs)</c:v>
                </c:pt>
                <c:pt idx="1">
                  <c:v>Child Nutrition -Admin</c:v>
                </c:pt>
                <c:pt idx="2">
                  <c:v>Child Nutrition - Other</c:v>
                </c:pt>
                <c:pt idx="3">
                  <c:v>Title I-A</c:v>
                </c:pt>
                <c:pt idx="4">
                  <c:v>Title I-B</c:v>
                </c:pt>
                <c:pt idx="5">
                  <c:v>Title I-C</c:v>
                </c:pt>
                <c:pt idx="6">
                  <c:v>Title I-D</c:v>
                </c:pt>
                <c:pt idx="7">
                  <c:v>Title II</c:v>
                </c:pt>
                <c:pt idx="8">
                  <c:v>Title III-A</c:v>
                </c:pt>
                <c:pt idx="9">
                  <c:v>Title IV-A</c:v>
                </c:pt>
                <c:pt idx="10">
                  <c:v>Title IV-B</c:v>
                </c:pt>
                <c:pt idx="11">
                  <c:v>Title V-B</c:v>
                </c:pt>
                <c:pt idx="12">
                  <c:v>Title IX-A Homeless</c:v>
                </c:pt>
                <c:pt idx="13">
                  <c:v>Perkins</c:v>
                </c:pt>
                <c:pt idx="14">
                  <c:v>IDEA Part B (K-12)</c:v>
                </c:pt>
                <c:pt idx="15">
                  <c:v>IDEA Part B (Pre-K)</c:v>
                </c:pt>
                <c:pt idx="16">
                  <c:v>IDEA Part C</c:v>
                </c:pt>
                <c:pt idx="17">
                  <c:v>Nonrecurring grants</c:v>
                </c:pt>
              </c:strCache>
            </c:strRef>
          </c:cat>
          <c:val>
            <c:numRef>
              <c:f>Sheet2!$I$30:$I$47</c:f>
              <c:numCache>
                <c:formatCode>0%</c:formatCode>
                <c:ptCount val="18"/>
                <c:pt idx="0">
                  <c:v>0.25237839359930964</c:v>
                </c:pt>
                <c:pt idx="1">
                  <c:v>1.99040816148576E-3</c:v>
                </c:pt>
                <c:pt idx="2">
                  <c:v>5.6046146508432837E-3</c:v>
                </c:pt>
                <c:pt idx="3" formatCode="0.0%">
                  <c:v>0.31956702168336998</c:v>
                </c:pt>
                <c:pt idx="4" formatCode="0.0%">
                  <c:v>6.6899054049899265E-3</c:v>
                </c:pt>
                <c:pt idx="5" formatCode="0.0%">
                  <c:v>1.2741326961518914E-3</c:v>
                </c:pt>
                <c:pt idx="6" formatCode="0.0%">
                  <c:v>2.535406442969892E-4</c:v>
                </c:pt>
                <c:pt idx="7" formatCode="0.0%">
                  <c:v>4.1626531992444017E-2</c:v>
                </c:pt>
                <c:pt idx="8" formatCode="0.0%">
                  <c:v>7.552836867602458E-3</c:v>
                </c:pt>
                <c:pt idx="9" formatCode="0.0%">
                  <c:v>2.1964467319527253E-2</c:v>
                </c:pt>
                <c:pt idx="10" formatCode="0.0%">
                  <c:v>2.2831926375245691E-2</c:v>
                </c:pt>
                <c:pt idx="11" formatCode="0.0%">
                  <c:v>3.5207136109667377E-3</c:v>
                </c:pt>
                <c:pt idx="12" formatCode="0.0%">
                  <c:v>2.0557045718702063E-3</c:v>
                </c:pt>
                <c:pt idx="13" formatCode="0.0%">
                  <c:v>2.6967221908452382E-2</c:v>
                </c:pt>
                <c:pt idx="14" formatCode="0.0%">
                  <c:v>0.25047903995965298</c:v>
                </c:pt>
                <c:pt idx="15" formatCode="0.0%">
                  <c:v>6.8165162469210252E-3</c:v>
                </c:pt>
                <c:pt idx="16" formatCode="0.0%">
                  <c:v>9.8325723030275071E-3</c:v>
                </c:pt>
                <c:pt idx="17" formatCode="0.0%">
                  <c:v>1.8594452003842292E-2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9CC0-4EFE-B1D1-31051EC8BFD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5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6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7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780329519529922"/>
          <c:y val="2.5813446322221403E-2"/>
          <c:w val="0.23085794870097437"/>
          <c:h val="0.918883032900512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7A5C0D6-B568-4180-AA3B-5474DC12C66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0710B02-74CB-4393-9B70-764C76E53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4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29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42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5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58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61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formula grants include Title III (English language learners), Title IV (after school programs and Safe &amp; Healthy schools), Title V (Rural and Low income schools), Charter School Program (Title IV-Part C), Title IX (Homeless)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4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12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0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6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3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0B02-74CB-4393-9B70-764C76E53A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8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FD4F4E-029F-0D4E-8207-B080576DB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9FA02-1C8B-B34E-8513-79677BA61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58A6B-99F6-274A-BD37-E236DECEB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7EF29-49A8-0748-8347-D8C0E1D4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57800"/>
            <a:ext cx="2743200" cy="365125"/>
          </a:xfrm>
        </p:spPr>
        <p:txBody>
          <a:bodyPr/>
          <a:lstStyle/>
          <a:p>
            <a:fld id="{97A38B56-2324-430F-990D-E17D3D433CE5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9B4A0-DCE9-894D-885A-6F07508B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578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0F11D-6A09-9B4C-8589-D8A03D6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29157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A4E06E-59EC-7244-A8ED-05A8C7481E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F932E9-9410-E54A-97D5-C6713D67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1B5E3-FC0E-5145-A2BE-ADF70FB82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0AB52-E2B3-304A-9C15-C328FF69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5539FA-95F3-BA4A-9A5E-9B5EDFF6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57800"/>
            <a:ext cx="2743200" cy="365125"/>
          </a:xfrm>
        </p:spPr>
        <p:txBody>
          <a:bodyPr/>
          <a:lstStyle/>
          <a:p>
            <a:fld id="{A94FC083-4888-4344-B3DD-89C4716168E0}" type="datetime1">
              <a:rPr lang="en-US" smtClean="0"/>
              <a:t>12/7/2023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5BCDC0D-430C-B34E-9BF8-F7CBD48E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578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2E1B3E-A454-1245-ABF8-404A30A2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29157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7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AA8821-01EC-3E46-83A1-0D924DFAE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F932E9-9410-E54A-97D5-C6713D67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1B5E3-FC0E-5145-A2BE-ADF70FB82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0AB52-E2B3-304A-9C15-C328FF69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5539FA-95F3-BA4A-9A5E-9B5EDFF6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57800"/>
            <a:ext cx="2743200" cy="365125"/>
          </a:xfrm>
        </p:spPr>
        <p:txBody>
          <a:bodyPr/>
          <a:lstStyle/>
          <a:p>
            <a:fld id="{761286A1-550A-4318-BE0E-AC1ADC2CC783}" type="datetime1">
              <a:rPr lang="en-US" smtClean="0"/>
              <a:t>12/7/2023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5BCDC0D-430C-B34E-9BF8-F7CBD48E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578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2E1B3E-A454-1245-ABF8-404A30A2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29157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9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7993F5-90DA-C047-A18D-874864F74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D69980-F60F-D147-B875-683C9CB3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3D170-968B-474E-BB42-A29B91B32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99C6DE5-18AE-0941-A530-F2F44045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57800"/>
            <a:ext cx="2743200" cy="365125"/>
          </a:xfrm>
        </p:spPr>
        <p:txBody>
          <a:bodyPr/>
          <a:lstStyle/>
          <a:p>
            <a:fld id="{B3B77FE1-5E3F-4790-905A-BEBFB6FB83CD}" type="datetime1">
              <a:rPr lang="en-US" smtClean="0"/>
              <a:t>12/7/2023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E50C96A-DF15-784A-800F-CBA0754F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578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AA2799-36B5-A146-9066-87A7ED90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29157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2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776DC7-3D01-9743-9F86-DD828E652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EC0487-C33B-7E43-BB5E-57FA074D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FDC74-5DE2-CA43-A1CE-64894CBE9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987888-9E8B-6A4A-AA25-E9369398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57800"/>
            <a:ext cx="2743200" cy="365125"/>
          </a:xfrm>
        </p:spPr>
        <p:txBody>
          <a:bodyPr/>
          <a:lstStyle/>
          <a:p>
            <a:fld id="{A694D056-FBD0-42B2-BD96-BBA9A572382B}" type="datetime1">
              <a:rPr lang="en-US" smtClean="0"/>
              <a:t>12/7/2023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DD2CAB-894E-D646-969B-773B638A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578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312F9-2846-3F49-87F5-AB9674AC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29157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1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8CA058-BA1D-DC4D-9A71-F61715E13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C07C1-8AD3-C547-9253-B5F165F3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C5C13-7961-3A4B-B5A2-9D7769D7F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3AB0E-CDC4-FB4A-A6EE-0FF823FAB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C339ABA-3045-5746-8BFE-82154754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57800"/>
            <a:ext cx="2743200" cy="365125"/>
          </a:xfrm>
        </p:spPr>
        <p:txBody>
          <a:bodyPr/>
          <a:lstStyle/>
          <a:p>
            <a:fld id="{11BC63E4-E0EE-4125-9205-FB601F2E7E59}" type="datetime1">
              <a:rPr lang="en-US" smtClean="0"/>
              <a:t>12/7/2023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BFB8349-A785-5E47-A95B-DDDDDF59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578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8198B2A-EA2C-3B43-BC82-BB37DA54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29157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3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B6043F-92D7-BC41-8DDD-0DADEC2AB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22144F-0E6C-E444-ABB7-FB4EDB21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C48B5-29B5-B64E-9059-76EEB149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C957A-48DD-634A-AD05-180A701CF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BF718-0BC7-F54D-9670-149E929D4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F4AC2-10BD-9349-8D36-4DB890BB9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1F5B3B6-1ED8-6C4F-ABF4-A8025AD3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57800"/>
            <a:ext cx="2743200" cy="365125"/>
          </a:xfrm>
        </p:spPr>
        <p:txBody>
          <a:bodyPr/>
          <a:lstStyle/>
          <a:p>
            <a:fld id="{81CFA58E-C8D2-4A59-B3FC-31DA81A531DD}" type="datetime1">
              <a:rPr lang="en-US" smtClean="0"/>
              <a:t>12/7/2023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FD37DC4-BF38-2F45-AC6D-15ECCE04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578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D09658E-46F3-274C-8FEB-19E50252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29157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C6E8EF-1645-5B4A-BA66-296F3E53F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6CCFC-35D7-A14D-AFB3-72C05842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0ECE6B-913F-0D46-B270-C0DCC5B5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57800"/>
            <a:ext cx="2743200" cy="365125"/>
          </a:xfrm>
        </p:spPr>
        <p:txBody>
          <a:bodyPr/>
          <a:lstStyle/>
          <a:p>
            <a:fld id="{C509D201-E5ED-4769-BC51-22FF8A1B77FE}" type="datetime1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7CDDD9-78F6-6449-867F-2E3E4040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578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9FA3AF-DADF-6D4B-BA50-8D575E67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29157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2862AB-A00C-8344-9D34-FC903A2E2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03D47D6-1928-BD4B-B7B9-E94B1BB8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57800"/>
            <a:ext cx="2743200" cy="365125"/>
          </a:xfrm>
        </p:spPr>
        <p:txBody>
          <a:bodyPr/>
          <a:lstStyle/>
          <a:p>
            <a:fld id="{E2ACB7D8-7749-49DE-BE74-67153313F00D}" type="datetime1">
              <a:rPr lang="en-US" smtClean="0"/>
              <a:t>12/7/2023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61BC0AF-9E2A-D943-802C-5214EE03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578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312272-9575-B247-ABE2-3DCF676F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29157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4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638D0D-984D-904A-8CE8-78C7A4BFE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03ED24-3553-2940-B886-2C5686D9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344BC-8619-0640-BFB6-4FC6FDCCB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7A28C-C458-704C-8FDC-A2865FC36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3B0FE4-031B-FB4C-A2DB-5F8A6419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57800"/>
            <a:ext cx="2743200" cy="365125"/>
          </a:xfrm>
        </p:spPr>
        <p:txBody>
          <a:bodyPr/>
          <a:lstStyle/>
          <a:p>
            <a:fld id="{86E07669-14A7-4B53-99D1-A76C42D6B224}" type="datetime1">
              <a:rPr lang="en-US" smtClean="0"/>
              <a:t>12/7/2023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D610507-5CBA-9141-8BDD-6C55D815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578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1924AEA-33D4-6A40-B84F-FD11B89F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29157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9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AE54C3-C32D-DC49-8794-00C05E05D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F932E9-9410-E54A-97D5-C6713D67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1B5E3-FC0E-5145-A2BE-ADF70FB82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0AB52-E2B3-304A-9C15-C328FF69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5539FA-95F3-BA4A-9A5E-9B5EDFF6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408" y="5257800"/>
            <a:ext cx="2743200" cy="365125"/>
          </a:xfrm>
        </p:spPr>
        <p:txBody>
          <a:bodyPr/>
          <a:lstStyle/>
          <a:p>
            <a:fld id="{82E196F1-2215-452D-9A84-8E45FC6DF9A6}" type="datetime1">
              <a:rPr lang="en-US" smtClean="0"/>
              <a:t>12/7/2023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5BCDC0D-430C-B34E-9BF8-F7CBD48E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2578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2E1B3E-A454-1245-ABF8-404A30A2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088" y="4129157"/>
            <a:ext cx="2743200" cy="365125"/>
          </a:xfrm>
        </p:spPr>
        <p:txBody>
          <a:bodyPr/>
          <a:lstStyle/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9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AB703-6A7F-424A-809C-0CF20C92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8A033-C94F-F84C-AAD8-C386128D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96CDD-540F-1D4F-A936-815BAD408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66C02-87F8-4CE1-B7C9-5E93297CF449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83F90-79AF-9842-9D4C-6B72F917E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1B67F-07C8-024A-9810-615706C12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195C-29B3-D749-8C30-A50A294B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4605-353E-F34D-A596-54D2CE90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956694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rgbClr val="14395A"/>
                </a:solidFill>
                <a:latin typeface="Adobe Garamond Pro" panose="02020502060506020403" pitchFamily="18" charset="77"/>
              </a:rPr>
              <a:t>Federal Education Funding Task 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6A4D3-311F-FE4E-82FA-4804FD7A3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33633"/>
            <a:ext cx="12192000" cy="1039745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14395A"/>
                </a:solidFill>
                <a:latin typeface="Adobe Garamond Pro" panose="02020502060506020403" pitchFamily="18" charset="77"/>
              </a:rPr>
              <a:t>Office of Research &amp; Education Accountability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E48AD1F-FF76-E24B-B366-8560C0E1FD36}"/>
              </a:ext>
            </a:extLst>
          </p:cNvPr>
          <p:cNvSpPr txBox="1">
            <a:spLocks/>
          </p:cNvSpPr>
          <p:nvPr/>
        </p:nvSpPr>
        <p:spPr>
          <a:xfrm>
            <a:off x="0" y="4044801"/>
            <a:ext cx="12192000" cy="8255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77"/>
              </a:rPr>
              <a:t>Presented 11.15.23</a:t>
            </a:r>
          </a:p>
          <a:p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77"/>
              </a:rPr>
              <a:t>Updated 12.7.23</a:t>
            </a:r>
          </a:p>
        </p:txBody>
      </p:sp>
    </p:spTree>
    <p:extLst>
      <p:ext uri="{BB962C8B-B14F-4D97-AF65-F5344CB8AC3E}">
        <p14:creationId xmlns:p14="http://schemas.microsoft.com/office/powerpoint/2010/main" val="369933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1C698-3C97-5AE9-2CDC-5E124B3A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74" y="402856"/>
            <a:ext cx="10781946" cy="5022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A02843"/>
                </a:solidFill>
                <a:latin typeface="Adobe Garamond Pro" panose="02020502060506020403" pitchFamily="18" charset="77"/>
              </a:rPr>
              <a:t>Grant-specific requirements: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A02843"/>
                </a:solidFill>
                <a:latin typeface="Adobe Garamond Pro" panose="02020502060506020403" pitchFamily="18" charset="77"/>
              </a:rPr>
              <a:t>Title II example – </a:t>
            </a:r>
            <a:r>
              <a:rPr lang="en-US" sz="1800" dirty="0">
                <a:solidFill>
                  <a:srgbClr val="A02843"/>
                </a:solidFill>
                <a:latin typeface="Adobe Garamond Pro" panose="02020502060506020403" pitchFamily="18" charset="0"/>
              </a:rPr>
              <a:t>to improve teacher and principal quality      		</a:t>
            </a:r>
            <a:r>
              <a:rPr lang="en-US" sz="1800" b="1" dirty="0">
                <a:solidFill>
                  <a:srgbClr val="A02843"/>
                </a:solidFill>
                <a:latin typeface="Adobe Garamond Pro" panose="02020502060506020403" pitchFamily="18" charset="0"/>
              </a:rPr>
              <a:t>$45,546,902 </a:t>
            </a:r>
            <a:r>
              <a:rPr lang="en-US" sz="1800" dirty="0">
                <a:solidFill>
                  <a:srgbClr val="A02843"/>
                </a:solidFill>
                <a:latin typeface="Adobe Garamond Pro" panose="02020502060506020403" pitchFamily="18" charset="0"/>
              </a:rPr>
              <a:t>(2023 allocation)</a:t>
            </a:r>
          </a:p>
          <a:p>
            <a:endParaRPr lang="en-US" sz="1000" dirty="0">
              <a:solidFill>
                <a:srgbClr val="14395A"/>
              </a:solidFill>
              <a:latin typeface="Adobe Garamond Pro" panose="02020502060506020403" pitchFamily="18" charset="0"/>
            </a:endParaRPr>
          </a:p>
          <a:p>
            <a:r>
              <a:rPr lang="en-US" sz="2000" dirty="0">
                <a:solidFill>
                  <a:srgbClr val="14395A"/>
                </a:solidFill>
                <a:latin typeface="Adobe Garamond Pro" panose="02020502060506020403" pitchFamily="18" charset="0"/>
              </a:rPr>
              <a:t>needs assessment to inform the use of funds</a:t>
            </a:r>
          </a:p>
          <a:p>
            <a:r>
              <a:rPr lang="en-US" sz="2000" dirty="0">
                <a:solidFill>
                  <a:srgbClr val="14395A"/>
                </a:solidFill>
                <a:latin typeface="Adobe Garamond Pro" panose="02020502060506020403" pitchFamily="18" charset="0"/>
              </a:rPr>
              <a:t>program and financial reporting</a:t>
            </a:r>
          </a:p>
          <a:p>
            <a:r>
              <a:rPr lang="en-US" sz="2000" dirty="0">
                <a:solidFill>
                  <a:srgbClr val="14395A"/>
                </a:solidFill>
                <a:latin typeface="Adobe Garamond Pro" panose="02020502060506020403" pitchFamily="18" charset="0"/>
              </a:rPr>
              <a:t>supplement not supplant</a:t>
            </a:r>
          </a:p>
          <a:p>
            <a:r>
              <a:rPr lang="en-US" sz="2000" dirty="0">
                <a:solidFill>
                  <a:srgbClr val="14395A"/>
                </a:solidFill>
                <a:latin typeface="Adobe Garamond Pro" panose="02020502060506020403" pitchFamily="18" charset="0"/>
              </a:rPr>
              <a:t>equitable services to non-public schools</a:t>
            </a:r>
          </a:p>
          <a:p>
            <a:r>
              <a:rPr lang="en-US" sz="2000" dirty="0">
                <a:solidFill>
                  <a:srgbClr val="14395A"/>
                </a:solidFill>
                <a:latin typeface="Adobe Garamond Pro" panose="02020502060506020403" pitchFamily="18" charset="0"/>
              </a:rPr>
              <a:t>evaluation of effectiveness of grant activities </a:t>
            </a:r>
            <a:r>
              <a:rPr lang="en-US" sz="1800" dirty="0">
                <a:solidFill>
                  <a:srgbClr val="14395A"/>
                </a:solidFill>
                <a:latin typeface="Adobe Garamond Pro" panose="02020502060506020403" pitchFamily="18" charset="0"/>
              </a:rPr>
              <a:t>(e.g. surveys; completion, retention, teacher quality data)</a:t>
            </a:r>
          </a:p>
          <a:p>
            <a:r>
              <a:rPr lang="en-US" sz="2000" dirty="0">
                <a:solidFill>
                  <a:srgbClr val="14395A"/>
                </a:solidFill>
                <a:latin typeface="Adobe Garamond Pro" panose="02020502060506020403" pitchFamily="18" charset="0"/>
              </a:rPr>
              <a:t>monitoring and management of districts’ spending of grant funds</a:t>
            </a:r>
          </a:p>
          <a:p>
            <a:r>
              <a:rPr lang="en-US" sz="2000" dirty="0">
                <a:solidFill>
                  <a:srgbClr val="14395A"/>
                </a:solidFill>
                <a:latin typeface="Adobe Garamond Pro" panose="02020502060506020403" pitchFamily="18" charset="0"/>
              </a:rPr>
              <a:t>the state may set aside up to 5 percent of the grant for state-level activities, of which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14395A"/>
                </a:solidFill>
                <a:latin typeface="Adobe Garamond Pro" panose="02020502060506020403" pitchFamily="18" charset="0"/>
              </a:rPr>
              <a:t>1 percent can be for state administration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14395A"/>
                </a:solidFill>
                <a:latin typeface="Adobe Garamond Pro" panose="02020502060506020403" pitchFamily="18" charset="0"/>
              </a:rPr>
              <a:t>2 percent can be for preparation academies (for teachers, principals, other school leaders)</a:t>
            </a:r>
          </a:p>
          <a:p>
            <a:r>
              <a:rPr lang="en-US" sz="2000" dirty="0">
                <a:solidFill>
                  <a:srgbClr val="14395A"/>
                </a:solidFill>
                <a:latin typeface="Adobe Garamond Pro" panose="02020502060506020403" pitchFamily="18" charset="0"/>
              </a:rPr>
              <a:t>At least 95 percent of the grant must pass through to districts, although the state can reserve                    3 percent of district funds for principal support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4002B-4B42-7B42-AE36-18CBB4AF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E7DF-1CD5-D4BC-FCA8-093001B4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7645"/>
            <a:ext cx="10515600" cy="6813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4395A"/>
                </a:solidFill>
                <a:latin typeface="Adobe Garamond Pro" panose="02020502060506020403" pitchFamily="18" charset="0"/>
              </a:rPr>
              <a:t>General Framework for Decision-Making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71EDE1-FAC3-44E0-5BBB-8275155C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E7DF-1CD5-D4BC-FCA8-093001B4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4395A"/>
                </a:solidFill>
                <a:latin typeface="Adobe Garamond Pro" panose="02020502060506020403" pitchFamily="18" charset="0"/>
              </a:rPr>
              <a:t>The Waiver Option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1C1C2D-FBD2-B87F-DF83-583CB864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6721"/>
            <a:ext cx="10515600" cy="399415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en-US" sz="2400" b="1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Seek a waiver from USDOE and/or USDA from specific rules and requirements.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CF0061-6013-2168-50BB-6C2381E2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E7DF-1CD5-D4BC-FCA8-093001B4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4395A"/>
                </a:solidFill>
                <a:latin typeface="Adobe Garamond Pro" panose="02020502060506020403" pitchFamily="18" charset="0"/>
              </a:rPr>
              <a:t>Reject and Replace Federal Funding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1C1C2D-FBD2-B87F-DF83-583CB864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53" y="1191492"/>
            <a:ext cx="11559720" cy="3896700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sz="1900" b="1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Scope</a:t>
            </a:r>
            <a:r>
              <a:rPr lang="en-US" sz="1900" b="1" dirty="0">
                <a:solidFill>
                  <a:srgbClr val="14395A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:</a:t>
            </a:r>
            <a:r>
              <a:rPr lang="en-US" sz="19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</a:p>
          <a:p>
            <a:pPr marL="0" indent="0" rtl="0">
              <a:buNone/>
            </a:pPr>
            <a:r>
              <a:rPr lang="en-US" sz="19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	How much would be rejected and from which federal grant or grants?</a:t>
            </a:r>
          </a:p>
          <a:p>
            <a:pPr marL="0" indent="0" rtl="0">
              <a:buNone/>
            </a:pPr>
            <a:r>
              <a:rPr lang="en-US" sz="19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	Recurring federal funding category – to what extent are funding sources bundled or separable? </a:t>
            </a:r>
          </a:p>
          <a:p>
            <a:pPr marL="0" indent="0" rtl="0">
              <a:buNone/>
            </a:pPr>
            <a:r>
              <a:rPr lang="en-US" sz="19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	Nonrecurring funding category </a:t>
            </a:r>
          </a:p>
          <a:p>
            <a:pPr marL="0" indent="0" rtl="0">
              <a:buNone/>
            </a:pPr>
            <a:r>
              <a:rPr lang="en-US" sz="19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	Direct-to-district funding category </a:t>
            </a:r>
          </a:p>
          <a:p>
            <a:pPr marL="0" indent="0" rtl="0">
              <a:buNone/>
            </a:pPr>
            <a:endParaRPr lang="en-US" sz="1900" dirty="0">
              <a:solidFill>
                <a:srgbClr val="14395A"/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Timing:</a:t>
            </a:r>
          </a:p>
          <a:p>
            <a:pPr marL="0" indent="0" rtl="0">
              <a:buNone/>
            </a:pPr>
            <a:r>
              <a:rPr lang="en-US" sz="19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	On a date certain? </a:t>
            </a:r>
          </a:p>
          <a:p>
            <a:pPr marL="0" indent="0" rtl="0">
              <a:buNone/>
            </a:pPr>
            <a:r>
              <a:rPr lang="en-US" sz="19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	Incremental approach? – continue, halt, or reverse </a:t>
            </a:r>
          </a:p>
          <a:p>
            <a:pPr marL="0" indent="0" rtl="0">
              <a:buNone/>
            </a:pPr>
            <a:r>
              <a:rPr lang="en-US" sz="19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	Continued monitoring of changes to funding levels, thresholds, etc. </a:t>
            </a:r>
          </a:p>
          <a:p>
            <a:pPr marL="0" indent="0" rtl="0">
              <a:buNone/>
            </a:pP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443FD9-5940-6514-C9C9-6BB5AE8F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8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E7DF-1CD5-D4BC-FCA8-093001B4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4395A"/>
                </a:solidFill>
                <a:latin typeface="Adobe Garamond Pro" panose="02020502060506020403" pitchFamily="18" charset="0"/>
              </a:rPr>
              <a:t>Requirements, Eligibility, and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102C5-C541-E341-4A25-E7D6E381EB22}"/>
              </a:ext>
            </a:extLst>
          </p:cNvPr>
          <p:cNvSpPr txBox="1">
            <a:spLocks/>
          </p:cNvSpPr>
          <p:nvPr/>
        </p:nvSpPr>
        <p:spPr>
          <a:xfrm>
            <a:off x="838200" y="1148081"/>
            <a:ext cx="10744847" cy="4440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Detailed crosswalk of federal requirements versus state requirements</a:t>
            </a:r>
            <a:endParaRPr lang="en-US" sz="1000" dirty="0">
              <a:solidFill>
                <a:srgbClr val="14395A"/>
              </a:solidFill>
              <a:effectLst/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pPr marL="1143000" lvl="1" indent="0">
              <a:buNone/>
            </a:pPr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Law</a:t>
            </a:r>
          </a:p>
          <a:p>
            <a:pPr marL="1143000" lvl="1" indent="0">
              <a:buNone/>
            </a:pPr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Rules and regulations</a:t>
            </a:r>
          </a:p>
          <a:p>
            <a:pPr marL="1143000" lvl="1" indent="0">
              <a:buNone/>
            </a:pPr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Policies</a:t>
            </a:r>
          </a:p>
          <a:p>
            <a:pPr marL="1600200" lvl="1"/>
            <a:endParaRPr lang="en-US" sz="1800" dirty="0">
              <a:solidFill>
                <a:srgbClr val="14395A"/>
              </a:solidFill>
              <a:effectLst/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Possible requirement categories for the detailed crosswalk</a:t>
            </a:r>
          </a:p>
          <a:p>
            <a:pPr lvl="2" indent="0">
              <a:buNone/>
            </a:pPr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State requirements that mirror federal requirements</a:t>
            </a:r>
          </a:p>
          <a:p>
            <a:pPr lvl="2" indent="0">
              <a:buNone/>
            </a:pPr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State requirements that go beyond federal requirements</a:t>
            </a:r>
          </a:p>
          <a:p>
            <a:pPr lvl="2" indent="0">
              <a:buNone/>
            </a:pPr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Requirements to maintain versus requirements to adjust</a:t>
            </a:r>
          </a:p>
          <a:p>
            <a:pPr rtl="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14395A"/>
              </a:solidFill>
              <a:effectLst/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Program eligibility levels </a:t>
            </a:r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– maintain or adjust?</a:t>
            </a:r>
          </a:p>
          <a:p>
            <a:endParaRPr lang="en-US" sz="1800" dirty="0">
              <a:solidFill>
                <a:srgbClr val="14395A"/>
              </a:solidFill>
              <a:effectLst/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Benefit levels </a:t>
            </a:r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– maintain or adjust?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40531-5CD3-FC39-0BF5-7E2D8D84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70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E7DF-1CD5-D4BC-FCA8-093001B4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4395A"/>
                </a:solidFill>
                <a:latin typeface="Adobe Garamond Pro" panose="02020502060506020403" pitchFamily="18" charset="0"/>
              </a:rPr>
              <a:t>Generation and Distribution of Replacement Funding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1C1C2D-FBD2-B87F-DF83-583CB864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76" y="1870239"/>
            <a:ext cx="10744847" cy="267128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Through TISA or done separately?</a:t>
            </a:r>
          </a:p>
          <a:p>
            <a:endParaRPr lang="en-US" sz="1800" dirty="0">
              <a:solidFill>
                <a:srgbClr val="14395A"/>
              </a:solidFill>
              <a:effectLst/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State/local split or 100 percent state-funded?</a:t>
            </a:r>
          </a:p>
          <a:p>
            <a:endParaRPr lang="en-US" sz="1800" dirty="0">
              <a:solidFill>
                <a:srgbClr val="14395A"/>
              </a:solidFill>
              <a:effectLst/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Same distribution method to local governments as that used currently? </a:t>
            </a:r>
          </a:p>
          <a:p>
            <a:endParaRPr lang="en-US" sz="1800" dirty="0">
              <a:solidFill>
                <a:srgbClr val="14395A"/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Set-asides?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40697-CAC9-7035-C31F-7C06456D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E7DF-1CD5-D4BC-FCA8-093001B4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4395A"/>
                </a:solidFill>
                <a:latin typeface="Adobe Garamond Pro" panose="02020502060506020403" pitchFamily="18" charset="0"/>
              </a:rPr>
              <a:t>Other fiscal considerations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1C1C2D-FBD2-B87F-DF83-583CB864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436"/>
            <a:ext cx="10744847" cy="267788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Sustainability of funding sources used to replace federal funding</a:t>
            </a:r>
          </a:p>
          <a:p>
            <a:endParaRPr lang="en-US" sz="1800" dirty="0">
              <a:solidFill>
                <a:srgbClr val="14395A"/>
              </a:solidFill>
              <a:effectLst/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Reaction of bond rating agencies</a:t>
            </a:r>
          </a:p>
          <a:p>
            <a:endParaRPr lang="en-US" sz="1800" dirty="0">
              <a:solidFill>
                <a:srgbClr val="14395A"/>
              </a:solidFill>
              <a:effectLst/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Current state of carryover federal funding and timeline for spending those dollars</a:t>
            </a:r>
          </a:p>
          <a:p>
            <a:endParaRPr lang="en-US" sz="1800" dirty="0">
              <a:solidFill>
                <a:srgbClr val="14395A"/>
              </a:solidFill>
              <a:effectLst/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Assess shift from federal to non-federal sources relative to existing/future contracts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70EBB-A91E-CBAC-AB6E-B157CB03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6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E7DF-1CD5-D4BC-FCA8-093001B4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4395A"/>
                </a:solidFill>
                <a:latin typeface="Adobe Garamond Pro" panose="02020502060506020403" pitchFamily="18" charset="0"/>
              </a:rPr>
              <a:t>Reactions and a Possible Future Step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1C1C2D-FBD2-B87F-DF83-583CB864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35" y="1692998"/>
            <a:ext cx="11336518" cy="3165220"/>
          </a:xfrm>
        </p:spPr>
        <p:txBody>
          <a:bodyPr>
            <a:noAutofit/>
          </a:bodyPr>
          <a:lstStyle/>
          <a:p>
            <a:pPr marL="971550" indent="-285750"/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USDOE and/or USDA</a:t>
            </a:r>
          </a:p>
          <a:p>
            <a:pPr marL="1428750" lvl="1" indent="-285750"/>
            <a:endParaRPr lang="en-US" sz="1800" dirty="0">
              <a:solidFill>
                <a:srgbClr val="14395A"/>
              </a:solidFill>
              <a:effectLst/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pPr marL="1428750" lvl="1" indent="-285750"/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Period of negotiations between one or both federal departments and TN?</a:t>
            </a:r>
          </a:p>
          <a:p>
            <a:pPr marL="1428750" lvl="1" indent="-285750"/>
            <a:endParaRPr lang="en-US" sz="1800" dirty="0">
              <a:solidFill>
                <a:srgbClr val="14395A"/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pPr marL="971550" indent="-285750"/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Potential litigation</a:t>
            </a:r>
          </a:p>
          <a:p>
            <a:pPr marL="971550" indent="-285750"/>
            <a:endParaRPr lang="en-US" sz="1800" dirty="0">
              <a:solidFill>
                <a:srgbClr val="14395A"/>
              </a:solidFill>
              <a:effectLst/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pPr marL="971550" indent="-285750"/>
            <a:r>
              <a:rPr lang="en-US" sz="1800" dirty="0">
                <a:solidFill>
                  <a:srgbClr val="14395A"/>
                </a:solidFill>
                <a:effectLst/>
                <a:latin typeface="Adobe Garamond Pro" panose="02020502060506020403" pitchFamily="18" charset="0"/>
                <a:cs typeface="Arial" panose="020B0604020202020204" pitchFamily="34" charset="0"/>
              </a:rPr>
              <a:t>Possibly seek an opinion or opinions from the Tennessee Attorney General and Reporter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F936C-2BBF-6481-1766-65A46CF7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21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E7DF-1CD5-D4BC-FCA8-093001B4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4395A"/>
                </a:solidFill>
                <a:latin typeface="Adobe Garamond Pro" panose="02020502060506020403" pitchFamily="18" charset="0"/>
              </a:rPr>
              <a:t>Next Steps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1C1C2D-FBD2-B87F-DF83-583CB864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091"/>
            <a:ext cx="10744847" cy="437283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sz="2400" dirty="0">
                <a:solidFill>
                  <a:srgbClr val="A02843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Provide further research assistance to the task force as requested.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49014-9E30-05CA-8B0F-8E59037C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8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E7DF-1CD5-D4BC-FCA8-093001B4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14395A"/>
                </a:solidFill>
                <a:latin typeface="Adobe Garamond Pro" panose="02020502060506020403" pitchFamily="18" charset="0"/>
              </a:rPr>
              <a:t>Presentation Overview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68526-87E4-8B91-C503-D70CB207E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73"/>
            <a:ext cx="7513245" cy="35052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A02843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Review of Federal Grant Funding</a:t>
            </a:r>
          </a:p>
          <a:p>
            <a:endParaRPr lang="en-US" sz="2600" b="1" dirty="0">
              <a:solidFill>
                <a:srgbClr val="A02843"/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endParaRPr lang="en-US" sz="2600" b="1" dirty="0">
              <a:solidFill>
                <a:srgbClr val="A02843"/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rgbClr val="A02843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Review of Federal Grant Requirements</a:t>
            </a:r>
          </a:p>
          <a:p>
            <a:endParaRPr lang="en-US" sz="2600" b="1" dirty="0">
              <a:solidFill>
                <a:srgbClr val="A02843"/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endParaRPr lang="en-US" sz="2600" b="1" dirty="0">
              <a:solidFill>
                <a:srgbClr val="A02843"/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rgbClr val="A02843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General Framework for Decision-Making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CAC8F-0F76-474D-E112-755FBE0F3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375" y="1383001"/>
            <a:ext cx="1735486" cy="1676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1E5899-B148-6D95-C5AB-8B90E7874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757" y="1072684"/>
            <a:ext cx="2895121" cy="1876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1F3E6E-DAE7-E4AF-BF92-1B35D82EE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219" y="2959591"/>
            <a:ext cx="3116337" cy="2028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7F4AE6-DB9E-7AAC-9D5E-B95519CC748E}"/>
              </a:ext>
            </a:extLst>
          </p:cNvPr>
          <p:cNvSpPr/>
          <p:nvPr/>
        </p:nvSpPr>
        <p:spPr>
          <a:xfrm>
            <a:off x="6736080" y="2824480"/>
            <a:ext cx="759139" cy="38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E1E220-DAA0-E1DF-DDB4-410131DB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8EAF-250B-7439-E183-CF43B06C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9673"/>
            <a:ext cx="10649755" cy="88412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14395A"/>
                </a:solidFill>
                <a:latin typeface="Adobe Garamond Pro" panose="02020502060506020403" pitchFamily="18" charset="0"/>
                <a:ea typeface="+mn-ea"/>
                <a:cs typeface="+mn-cs"/>
              </a:rPr>
              <a:t>Summary of 2023 federal funding allocations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3C631A-F199-90BD-6C16-7C906EE67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17207"/>
              </p:ext>
            </p:extLst>
          </p:nvPr>
        </p:nvGraphicFramePr>
        <p:xfrm>
          <a:off x="2407920" y="1578120"/>
          <a:ext cx="7152640" cy="3701760"/>
        </p:xfrm>
        <a:graphic>
          <a:graphicData uri="http://schemas.openxmlformats.org/drawingml/2006/table">
            <a:tbl>
              <a:tblPr firstRow="1" bandRow="1"/>
              <a:tblGrid>
                <a:gridCol w="4765040">
                  <a:extLst>
                    <a:ext uri="{9D8B030D-6E8A-4147-A177-3AD203B41FA5}">
                      <a16:colId xmlns:a16="http://schemas.microsoft.com/office/drawing/2014/main" val="2791406416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988503055"/>
                    </a:ext>
                  </a:extLst>
                </a:gridCol>
              </a:tblGrid>
              <a:tr h="462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Formula grant programs of recurring nature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9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 Allocation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069972"/>
                  </a:ext>
                </a:extLst>
              </a:tr>
              <a:tr h="462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Title I (for disadvantaged students)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4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$358,655,222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855275"/>
                  </a:ext>
                </a:extLst>
              </a:tr>
              <a:tr h="462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IDEA (individuals with disabilities)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4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$292,286,148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008034"/>
                  </a:ext>
                </a:extLst>
              </a:tr>
              <a:tr h="462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USDA Child Nutrition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4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486,612,045</a:t>
                      </a:r>
                      <a:endParaRPr lang="en-US" sz="10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771087"/>
                  </a:ext>
                </a:extLst>
              </a:tr>
              <a:tr h="462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Title II (supporting effective instruction)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4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$45,546,902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555071"/>
                  </a:ext>
                </a:extLst>
              </a:tr>
              <a:tr h="462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Perkins V (career and technical education, or CTE)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4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$29,506,984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591816"/>
                  </a:ext>
                </a:extLst>
              </a:tr>
              <a:tr h="462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programs not here detailed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4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$79,426,733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462560"/>
                  </a:ext>
                </a:extLst>
              </a:tr>
              <a:tr h="462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$1,292,034,034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095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47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E7DF-1CD5-D4BC-FCA8-093001B4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4395A"/>
                </a:solidFill>
                <a:latin typeface="Adobe Garamond Pro" panose="02020502060506020403" pitchFamily="18" charset="0"/>
              </a:rPr>
              <a:t>Federal grants that flow directly to districts</a:t>
            </a:r>
            <a:endParaRPr lang="en-US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69003E-1D5A-F711-DE02-7117CA9CC35D}"/>
              </a:ext>
            </a:extLst>
          </p:cNvPr>
          <p:cNvSpPr txBox="1">
            <a:spLocks/>
          </p:cNvSpPr>
          <p:nvPr/>
        </p:nvSpPr>
        <p:spPr>
          <a:xfrm>
            <a:off x="644842" y="13614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		</a:t>
            </a:r>
            <a:r>
              <a:rPr lang="en-US" sz="2400" b="1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$109 million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kern="1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</a:t>
            </a:r>
            <a:r>
              <a:rPr lang="en-US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2021-22 federal funds received directly by LEAs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	Up from almost $60 million in 2018-19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	Funds that are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in addition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those that flow through the state:</a:t>
            </a:r>
          </a:p>
          <a:p>
            <a:pPr lvl="6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 aid  (ESSA Title VII)</a:t>
            </a:r>
          </a:p>
          <a:p>
            <a:pPr lvl="6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ROTC reimbursements</a:t>
            </a:r>
          </a:p>
          <a:p>
            <a:pPr lvl="6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grants</a:t>
            </a:r>
          </a:p>
          <a:p>
            <a:pPr lvl="6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COVID relief grants (nonrecurring)</a:t>
            </a:r>
          </a:p>
          <a:p>
            <a:pPr lvl="6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other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EA292C0-D61E-24DC-B0AF-4396AC474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4159"/>
            <a:ext cx="2124075" cy="17128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970C8-C9D2-3B3D-2C1A-7A411FFE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6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826D-A739-839B-B454-F21F5089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9199880" cy="3968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14395A"/>
                </a:solidFill>
                <a:latin typeface="Adobe Garamond Pro" panose="02020502060506020403" pitchFamily="18" charset="0"/>
              </a:rPr>
              <a:t>Federal 2023 grant allocations</a:t>
            </a:r>
            <a:endParaRPr lang="en-US" sz="28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498326-363D-A8B0-B1EA-2A8D3A47A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369893"/>
              </p:ext>
            </p:extLst>
          </p:nvPr>
        </p:nvGraphicFramePr>
        <p:xfrm>
          <a:off x="694931" y="731747"/>
          <a:ext cx="9486418" cy="473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397AE-F29D-B50C-A41A-C5CA0FED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E7DF-1CD5-D4BC-FCA8-093001B4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4395A"/>
                </a:solidFill>
                <a:latin typeface="Adobe Garamond Pro" panose="02020502060506020403" pitchFamily="18" charset="0"/>
              </a:rPr>
              <a:t>Federal 2023 formula grant allocations</a:t>
            </a:r>
            <a:endParaRPr lang="en-US" sz="360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A61706D-7512-6028-71B7-CE913FDCA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479128"/>
              </p:ext>
            </p:extLst>
          </p:nvPr>
        </p:nvGraphicFramePr>
        <p:xfrm>
          <a:off x="925976" y="1181036"/>
          <a:ext cx="9155573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2844">
                  <a:extLst>
                    <a:ext uri="{9D8B030D-6E8A-4147-A177-3AD203B41FA5}">
                      <a16:colId xmlns:a16="http://schemas.microsoft.com/office/drawing/2014/main" val="1343969090"/>
                    </a:ext>
                  </a:extLst>
                </a:gridCol>
                <a:gridCol w="2592729">
                  <a:extLst>
                    <a:ext uri="{9D8B030D-6E8A-4147-A177-3AD203B41FA5}">
                      <a16:colId xmlns:a16="http://schemas.microsoft.com/office/drawing/2014/main" val="2753806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formula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Allocation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37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I (A-D): Disadvantaged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$359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38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Nutrition: Meals and snacks, administration,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$487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474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IDEA (birth – 12</a:t>
                      </a:r>
                      <a:r>
                        <a:rPr lang="en-US" sz="1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grade): Students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$292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173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II: Supporting effective instruction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 million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577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Perkins: Career and technical education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 million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53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III-A: English learners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 million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9942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IV-A: Student supports and academic enrichment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29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IV-B: 21</a:t>
                      </a:r>
                      <a:r>
                        <a:rPr lang="en-US" sz="1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Century – before and after school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V-B: Rural and low income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1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IX-A: Homeless Youth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1804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6BA3D6-B9A0-E6E6-2B78-75D28B00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F8EC-AD96-5758-F5E7-2C19F5CAD37D}"/>
              </a:ext>
            </a:extLst>
          </p:cNvPr>
          <p:cNvSpPr txBox="1">
            <a:spLocks/>
          </p:cNvSpPr>
          <p:nvPr/>
        </p:nvSpPr>
        <p:spPr>
          <a:xfrm>
            <a:off x="1473693" y="391071"/>
            <a:ext cx="8651875" cy="713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A02843"/>
                </a:solidFill>
                <a:latin typeface="Adobe Garamond Pro" panose="02020502060506020403" pitchFamily="18" charset="0"/>
              </a:rPr>
              <a:t>Federal Grant Requirements</a:t>
            </a:r>
            <a:endParaRPr lang="en-US" sz="4000" b="1" dirty="0">
              <a:solidFill>
                <a:srgbClr val="14395A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FFE07A-90A8-54C3-6248-A55474797280}"/>
              </a:ext>
            </a:extLst>
          </p:cNvPr>
          <p:cNvSpPr txBox="1"/>
          <p:nvPr/>
        </p:nvSpPr>
        <p:spPr>
          <a:xfrm>
            <a:off x="788669" y="1199973"/>
            <a:ext cx="110509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02843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Grant-specific requirements: </a:t>
            </a:r>
          </a:p>
          <a:p>
            <a:r>
              <a:rPr lang="en-US" b="1" dirty="0">
                <a:solidFill>
                  <a:srgbClr val="A02843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Title I-A example - </a:t>
            </a:r>
            <a:r>
              <a:rPr lang="en-US" dirty="0">
                <a:solidFill>
                  <a:srgbClr val="A02843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Additional funds to improve education outcomes for students from low-income families		</a:t>
            </a:r>
          </a:p>
          <a:p>
            <a:pPr algn="ctr"/>
            <a:r>
              <a:rPr lang="en-US" b="1" dirty="0">
                <a:solidFill>
                  <a:srgbClr val="A02843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$349,663,715 </a:t>
            </a:r>
            <a:r>
              <a:rPr lang="en-US" dirty="0">
                <a:solidFill>
                  <a:srgbClr val="A02843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(2023 allocation)</a:t>
            </a:r>
          </a:p>
          <a:p>
            <a:endParaRPr lang="en-US" dirty="0">
              <a:solidFill>
                <a:srgbClr val="A02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state plan for using grant funds – done as a comprehensive plan for all the ESSA Title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395A"/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rigorous academic standards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395A"/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4395A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annual </a:t>
            </a: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state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395A"/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 accountability system for school performance that identifies the lowest performing 5 percent of schools</a:t>
            </a:r>
          </a:p>
          <a:p>
            <a:endParaRPr lang="en-US" sz="2400" b="1" dirty="0">
              <a:solidFill>
                <a:srgbClr val="A02843"/>
              </a:solidFill>
              <a:latin typeface="Adobe Garamond Pro" panose="02020502060506020403" pitchFamily="18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6C0D1-976C-98FB-F547-50CBBC37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8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0C776-5DDE-2EAC-1FAD-5BE4A8163D23}"/>
              </a:ext>
            </a:extLst>
          </p:cNvPr>
          <p:cNvSpPr txBox="1"/>
          <p:nvPr/>
        </p:nvSpPr>
        <p:spPr>
          <a:xfrm>
            <a:off x="1036320" y="219935"/>
            <a:ext cx="953008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02843"/>
                </a:solidFill>
                <a:latin typeface="Adobe Garamond Pro" panose="02020502060506020403" pitchFamily="18" charset="77"/>
              </a:rPr>
              <a:t>Title I-A continued </a:t>
            </a:r>
          </a:p>
          <a:p>
            <a:endParaRPr lang="en-US" sz="2400" b="1" dirty="0">
              <a:solidFill>
                <a:srgbClr val="A02843"/>
              </a:solidFill>
              <a:latin typeface="Adobe Garamond Pro" panose="02020502060506020403" pitchFamily="18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77"/>
              </a:rPr>
              <a:t>state participation in the National Assessment of Educational Progress (NAEP)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395A"/>
              </a:solidFill>
              <a:latin typeface="Adobe Garamond Pro" panose="02020502060506020403" pitchFamily="18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77"/>
              </a:rPr>
              <a:t>teachers or education assistants working in a program supported with Title I-A funds have met applicable license requirements</a:t>
            </a:r>
          </a:p>
          <a:p>
            <a:endParaRPr lang="en-US" dirty="0">
              <a:solidFill>
                <a:srgbClr val="14395A"/>
              </a:solidFill>
              <a:latin typeface="Adobe Garamond Pro" panose="02020502060506020403" pitchFamily="18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77"/>
              </a:rPr>
              <a:t>ensure that low-income and minority students in schools receiving Title I-A funds do not have more than the average share of ineffective or inexperienced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395A"/>
              </a:solidFill>
              <a:latin typeface="Adobe Garamond Pro" panose="02020502060506020403" pitchFamily="18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0"/>
              </a:rPr>
              <a:t>school and district improvement plans for those designated (e.g. priority schools)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395A"/>
              </a:solidFill>
              <a:latin typeface="Adobe Garamond Pro" panose="02020502060506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0"/>
              </a:rPr>
              <a:t>equitable services to non-public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395A"/>
              </a:solidFill>
              <a:latin typeface="Adobe Garamond Pro" panose="02020502060506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0"/>
              </a:rPr>
              <a:t>state monitoring and management of districts’ spending of  Title I-A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395A"/>
              </a:solidFill>
              <a:latin typeface="Adobe Garamond Pro" panose="02020502060506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0"/>
              </a:rPr>
              <a:t>evaluation of effectiveness of grant activities</a:t>
            </a:r>
          </a:p>
          <a:p>
            <a:endParaRPr lang="en-US" sz="2400" b="1" dirty="0">
              <a:solidFill>
                <a:srgbClr val="A02843"/>
              </a:solidFill>
              <a:latin typeface="Adobe Garamond Pro" panose="02020502060506020403" pitchFamily="18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FCD22E-87A3-2C28-DB05-B4688682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2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11D366-3626-64DB-5C53-AC3A37AA7955}"/>
              </a:ext>
            </a:extLst>
          </p:cNvPr>
          <p:cNvSpPr txBox="1"/>
          <p:nvPr/>
        </p:nvSpPr>
        <p:spPr>
          <a:xfrm>
            <a:off x="1036320" y="268101"/>
            <a:ext cx="99621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02843"/>
                </a:solidFill>
                <a:latin typeface="Adobe Garamond Pro" panose="02020502060506020403" pitchFamily="18" charset="77"/>
              </a:rPr>
              <a:t>Title I-A continued </a:t>
            </a:r>
          </a:p>
          <a:p>
            <a:endParaRPr lang="en-US" sz="2400" b="1" dirty="0">
              <a:solidFill>
                <a:srgbClr val="A02843"/>
              </a:solidFill>
              <a:latin typeface="Adobe Garamond Pro" panose="02020502060506020403" pitchFamily="18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0"/>
              </a:rPr>
              <a:t>comparable services assurance (LEAs have to provide state/local-funded services in schools receiving Title I that are comparable to services in non-Title I schools)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395A"/>
              </a:solidFill>
              <a:latin typeface="Adobe Garamond Pro" panose="02020502060506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0"/>
              </a:rPr>
              <a:t>maintenance of effort (90 percent of state and local funds spent the previous year)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395A"/>
              </a:solidFill>
              <a:latin typeface="Adobe Garamond Pro" panose="02020502060506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0"/>
              </a:rPr>
              <a:t>supplement not supplant (same state and locally funded services in Title I-A schools as before receiving federal funds)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4395A"/>
              </a:solidFill>
              <a:latin typeface="Adobe Garamond Pro" panose="02020502060506020403" pitchFamily="18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77"/>
              </a:rPr>
              <a:t>All funds except designated set-asides have to be distributed to LEAs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395A"/>
              </a:solidFill>
              <a:latin typeface="Adobe Garamond Pro" panose="02020502060506020403" pitchFamily="18" charset="77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77"/>
              </a:rPr>
              <a:t>up to 1 percent set-aside for state administration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rgbClr val="14395A"/>
              </a:solidFill>
              <a:latin typeface="Adobe Garamond Pro" panose="02020502060506020403" pitchFamily="18" charset="77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77"/>
              </a:rPr>
              <a:t>seven percent set-aside for designated school improvement, of which 95 percent must go to districts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rgbClr val="14395A"/>
              </a:solidFill>
              <a:latin typeface="Adobe Garamond Pro" panose="02020502060506020403" pitchFamily="18" charset="77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4395A"/>
                </a:solidFill>
                <a:latin typeface="Adobe Garamond Pro" panose="02020502060506020403" pitchFamily="18" charset="77"/>
              </a:rPr>
              <a:t>up to 3 percent is allowed for direct student service grants, of which one percent can be withheld    for administration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4395A"/>
              </a:solidFill>
              <a:latin typeface="Adobe Garamond Pro" panose="02020502060506020403" pitchFamily="18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3859A6-E650-9809-CEEB-AE75C852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95C-29B3-D749-8C30-A50A294B40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2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e1bb2d8-0f0e-4905-acc9-7351f8506ff6}" enabled="0" method="" siteId="{5e1bb2d8-0f0e-4905-acc9-7351f8506f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1098</Words>
  <Application>Microsoft Office PowerPoint</Application>
  <PresentationFormat>Widescreen</PresentationFormat>
  <Paragraphs>212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Garamond Pro</vt:lpstr>
      <vt:lpstr>Arial</vt:lpstr>
      <vt:lpstr>Arial Black</vt:lpstr>
      <vt:lpstr>Calibri</vt:lpstr>
      <vt:lpstr>Calibri Light</vt:lpstr>
      <vt:lpstr>Courier New</vt:lpstr>
      <vt:lpstr>Office Theme</vt:lpstr>
      <vt:lpstr>Federal Education Funding Task Force</vt:lpstr>
      <vt:lpstr>Presentation Overview</vt:lpstr>
      <vt:lpstr>Summary of 2023 federal funding allocations</vt:lpstr>
      <vt:lpstr>Federal grants that flow directly to districts</vt:lpstr>
      <vt:lpstr>Federal 2023 grant allocations</vt:lpstr>
      <vt:lpstr>Federal 2023 formula grant allocations</vt:lpstr>
      <vt:lpstr>PowerPoint Presentation</vt:lpstr>
      <vt:lpstr>PowerPoint Presentation</vt:lpstr>
      <vt:lpstr>PowerPoint Presentation</vt:lpstr>
      <vt:lpstr>PowerPoint Presentation</vt:lpstr>
      <vt:lpstr>General Framework for Decision-Making</vt:lpstr>
      <vt:lpstr>The Waiver Option</vt:lpstr>
      <vt:lpstr>Reject and Replace Federal Funding</vt:lpstr>
      <vt:lpstr>Requirements, Eligibility, and Benefits</vt:lpstr>
      <vt:lpstr>Generation and Distribution of Replacement Funding </vt:lpstr>
      <vt:lpstr>Other fiscal considerations</vt:lpstr>
      <vt:lpstr>Reactions and a Possible Future Step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Elizabeth Mancuso</dc:creator>
  <cp:lastModifiedBy>Paige Donaldson</cp:lastModifiedBy>
  <cp:revision>142</cp:revision>
  <cp:lastPrinted>2023-10-27T18:52:08Z</cp:lastPrinted>
  <dcterms:created xsi:type="dcterms:W3CDTF">2019-04-10T17:22:46Z</dcterms:created>
  <dcterms:modified xsi:type="dcterms:W3CDTF">2023-12-07T21:48:58Z</dcterms:modified>
</cp:coreProperties>
</file>