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8980" y="67183"/>
            <a:ext cx="11134039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C3A5D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C3A5D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C3A5D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05306" y="1314172"/>
            <a:ext cx="5367655" cy="3688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C3A5D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43393" y="1384553"/>
            <a:ext cx="3531234" cy="3685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C3A5D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775196"/>
            <a:ext cx="12191999" cy="20827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8980" y="67183"/>
            <a:ext cx="11134039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C3A5D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6593" y="1601132"/>
            <a:ext cx="7680325" cy="3816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tncot.cc/ore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685" y="1048588"/>
            <a:ext cx="119824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147435" algn="l"/>
              </a:tabLst>
            </a:pPr>
            <a:r>
              <a:rPr sz="4400" dirty="0">
                <a:solidFill>
                  <a:srgbClr val="13395A"/>
                </a:solidFill>
              </a:rPr>
              <a:t>Financial</a:t>
            </a:r>
            <a:r>
              <a:rPr sz="4400" spc="-20" dirty="0">
                <a:solidFill>
                  <a:srgbClr val="13395A"/>
                </a:solidFill>
              </a:rPr>
              <a:t> </a:t>
            </a:r>
            <a:r>
              <a:rPr sz="4400" spc="-5" dirty="0">
                <a:solidFill>
                  <a:srgbClr val="13395A"/>
                </a:solidFill>
              </a:rPr>
              <a:t>Exploitation</a:t>
            </a:r>
            <a:r>
              <a:rPr sz="4400" spc="20" dirty="0">
                <a:solidFill>
                  <a:srgbClr val="13395A"/>
                </a:solidFill>
              </a:rPr>
              <a:t> </a:t>
            </a:r>
            <a:r>
              <a:rPr sz="4400" dirty="0">
                <a:solidFill>
                  <a:srgbClr val="13395A"/>
                </a:solidFill>
              </a:rPr>
              <a:t>of	the</a:t>
            </a:r>
            <a:r>
              <a:rPr sz="4400" spc="-60" dirty="0">
                <a:solidFill>
                  <a:srgbClr val="13395A"/>
                </a:solidFill>
              </a:rPr>
              <a:t> </a:t>
            </a:r>
            <a:r>
              <a:rPr sz="4400" spc="10" dirty="0">
                <a:solidFill>
                  <a:srgbClr val="13395A"/>
                </a:solidFill>
              </a:rPr>
              <a:t>Elderly</a:t>
            </a:r>
            <a:r>
              <a:rPr sz="4400" spc="-50" dirty="0">
                <a:solidFill>
                  <a:srgbClr val="13395A"/>
                </a:solidFill>
              </a:rPr>
              <a:t> </a:t>
            </a:r>
            <a:r>
              <a:rPr sz="4400" dirty="0">
                <a:solidFill>
                  <a:srgbClr val="13395A"/>
                </a:solidFill>
              </a:rPr>
              <a:t>in</a:t>
            </a:r>
            <a:r>
              <a:rPr sz="4400" spc="-20" dirty="0">
                <a:solidFill>
                  <a:srgbClr val="13395A"/>
                </a:solidFill>
              </a:rPr>
              <a:t> </a:t>
            </a:r>
            <a:r>
              <a:rPr sz="4400" spc="-40" dirty="0">
                <a:solidFill>
                  <a:srgbClr val="13395A"/>
                </a:solidFill>
              </a:rPr>
              <a:t>Tennessee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900504" y="2411425"/>
            <a:ext cx="8387715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70"/>
              </a:lnSpc>
              <a:spcBef>
                <a:spcPts val="100"/>
              </a:spcBef>
            </a:pPr>
            <a:r>
              <a:rPr sz="3300" b="1" spc="-5" dirty="0">
                <a:solidFill>
                  <a:srgbClr val="13395A"/>
                </a:solidFill>
                <a:latin typeface="Garamond"/>
                <a:cs typeface="Garamond"/>
              </a:rPr>
              <a:t>Cassie</a:t>
            </a:r>
            <a:r>
              <a:rPr sz="3300" b="1" spc="-2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3300" b="1" spc="-5" dirty="0">
                <a:solidFill>
                  <a:srgbClr val="13395A"/>
                </a:solidFill>
                <a:latin typeface="Garamond"/>
                <a:cs typeface="Garamond"/>
              </a:rPr>
              <a:t>Stinson</a:t>
            </a:r>
            <a:r>
              <a:rPr sz="3300" b="1" spc="-2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3300" b="1" dirty="0">
                <a:solidFill>
                  <a:srgbClr val="13395A"/>
                </a:solidFill>
                <a:latin typeface="Garamond"/>
                <a:cs typeface="Garamond"/>
              </a:rPr>
              <a:t>&amp;</a:t>
            </a:r>
            <a:r>
              <a:rPr sz="3300" b="1" spc="-1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3300" b="1" spc="-5" dirty="0">
                <a:solidFill>
                  <a:srgbClr val="13395A"/>
                </a:solidFill>
                <a:latin typeface="Garamond"/>
                <a:cs typeface="Garamond"/>
              </a:rPr>
              <a:t>Kim</a:t>
            </a:r>
            <a:r>
              <a:rPr sz="3300" b="1" spc="-1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3300" b="1" dirty="0">
                <a:solidFill>
                  <a:srgbClr val="13395A"/>
                </a:solidFill>
                <a:latin typeface="Garamond"/>
                <a:cs typeface="Garamond"/>
              </a:rPr>
              <a:t>Potts</a:t>
            </a:r>
            <a:endParaRPr sz="3300">
              <a:latin typeface="Garamond"/>
              <a:cs typeface="Garamond"/>
            </a:endParaRPr>
          </a:p>
          <a:p>
            <a:pPr algn="ctr">
              <a:lnSpc>
                <a:spcPts val="3870"/>
              </a:lnSpc>
              <a:tabLst>
                <a:tab pos="1351915" algn="l"/>
              </a:tabLst>
            </a:pPr>
            <a:r>
              <a:rPr sz="3300" i="1" spc="10" dirty="0">
                <a:solidFill>
                  <a:srgbClr val="13395A"/>
                </a:solidFill>
                <a:latin typeface="Garamond"/>
                <a:cs typeface="Garamond"/>
              </a:rPr>
              <a:t>Office</a:t>
            </a:r>
            <a:r>
              <a:rPr sz="3300" i="1" dirty="0">
                <a:solidFill>
                  <a:srgbClr val="13395A"/>
                </a:solidFill>
                <a:latin typeface="Garamond"/>
                <a:cs typeface="Garamond"/>
              </a:rPr>
              <a:t> of	Research</a:t>
            </a:r>
            <a:r>
              <a:rPr sz="3300" i="1" spc="-1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3300" i="1" spc="-5" dirty="0">
                <a:solidFill>
                  <a:srgbClr val="13395A"/>
                </a:solidFill>
                <a:latin typeface="Garamond"/>
                <a:cs typeface="Garamond"/>
              </a:rPr>
              <a:t>and</a:t>
            </a:r>
            <a:r>
              <a:rPr sz="3300" i="1" spc="-2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3300" i="1" dirty="0">
                <a:solidFill>
                  <a:srgbClr val="13395A"/>
                </a:solidFill>
                <a:latin typeface="Garamond"/>
                <a:cs typeface="Garamond"/>
              </a:rPr>
              <a:t>Education</a:t>
            </a:r>
            <a:r>
              <a:rPr sz="3300" i="1" spc="-2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3300" i="1" spc="-5" dirty="0">
                <a:solidFill>
                  <a:srgbClr val="13395A"/>
                </a:solidFill>
                <a:latin typeface="Garamond"/>
                <a:cs typeface="Garamond"/>
              </a:rPr>
              <a:t>Accountability </a:t>
            </a:r>
            <a:r>
              <a:rPr sz="3300" i="1" dirty="0">
                <a:solidFill>
                  <a:srgbClr val="13395A"/>
                </a:solidFill>
                <a:latin typeface="Garamond"/>
                <a:cs typeface="Garamond"/>
              </a:rPr>
              <a:t>(OREA)</a:t>
            </a:r>
            <a:endParaRPr sz="33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>
              <a:latin typeface="Garamond"/>
              <a:cs typeface="Garamond"/>
            </a:endParaRPr>
          </a:p>
          <a:p>
            <a:pPr marL="635" algn="ctr">
              <a:lnSpc>
                <a:spcPct val="100000"/>
              </a:lnSpc>
            </a:pPr>
            <a:r>
              <a:rPr sz="2400" dirty="0">
                <a:solidFill>
                  <a:srgbClr val="13395A"/>
                </a:solidFill>
                <a:latin typeface="Garamond"/>
                <a:cs typeface="Garamond"/>
              </a:rPr>
              <a:t>10.13.2021</a:t>
            </a:r>
            <a:endParaRPr sz="24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66593" y="1601132"/>
          <a:ext cx="7617458" cy="3816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3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A31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Reports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A31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Investigations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A315F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ts val="141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272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investigations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9F2842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A315F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Financial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losses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57150">
                      <a:solidFill>
                        <a:srgbClr val="9F2842"/>
                      </a:solidFill>
                      <a:prstDash val="solid"/>
                    </a:lnL>
                    <a:lnR w="57150">
                      <a:solidFill>
                        <a:srgbClr val="9F2842"/>
                      </a:solidFill>
                      <a:prstDash val="solid"/>
                    </a:lnR>
                    <a:lnT w="57150">
                      <a:solidFill>
                        <a:srgbClr val="9F2842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A31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APS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Yes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97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Yes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97AE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Yes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9F2842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97AE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57150">
                      <a:solidFill>
                        <a:srgbClr val="9F2842"/>
                      </a:solidFill>
                      <a:prstDash val="solid"/>
                    </a:lnL>
                    <a:lnR w="57150">
                      <a:solidFill>
                        <a:srgbClr val="9F2842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TBI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Medicaid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Fraud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Control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159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Division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Yes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97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9F2842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57150">
                      <a:solidFill>
                        <a:srgbClr val="9F2842"/>
                      </a:solidFill>
                      <a:prstDash val="solid"/>
                    </a:lnL>
                    <a:lnR w="57150">
                      <a:solidFill>
                        <a:srgbClr val="9F2842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Long-Term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Care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Ombudsman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Yes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97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Yes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97AE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9F2842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57150">
                      <a:solidFill>
                        <a:srgbClr val="9F2842"/>
                      </a:solidFill>
                      <a:prstDash val="solid"/>
                    </a:lnL>
                    <a:lnR w="57150">
                      <a:solidFill>
                        <a:srgbClr val="9F2842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384">
                <a:tc>
                  <a:txBody>
                    <a:bodyPr/>
                    <a:lstStyle/>
                    <a:p>
                      <a:pPr marL="21590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Department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Commerce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and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15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Insurance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Yes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97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Yes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97AE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Yes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9F2842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97AE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Yes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57150">
                      <a:solidFill>
                        <a:srgbClr val="9F2842"/>
                      </a:solidFill>
                      <a:prstDash val="solid"/>
                    </a:lnL>
                    <a:lnR w="57150">
                      <a:solidFill>
                        <a:srgbClr val="9F2842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97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Financial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Institutions (tracked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15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FinCEN*)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Yes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97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N/A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AEE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N/A</a:t>
                      </a:r>
                      <a:r>
                        <a:rPr sz="1125" baseline="29629" dirty="0">
                          <a:latin typeface="Arial"/>
                          <a:cs typeface="Arial"/>
                        </a:rPr>
                        <a:t>^</a:t>
                      </a:r>
                      <a:endParaRPr sz="1125" baseline="29629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9F2842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AEE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57150">
                      <a:solidFill>
                        <a:srgbClr val="9F2842"/>
                      </a:solidFill>
                      <a:prstDash val="solid"/>
                    </a:lnL>
                    <a:lnR w="57150">
                      <a:solidFill>
                        <a:srgbClr val="9F2842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A31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Investigations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41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A31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Prosecutions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41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A315F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r>
                        <a:rPr sz="12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057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prosecutions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9F2842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A315F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Financial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losses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4140" marB="0">
                    <a:lnL w="57150">
                      <a:solidFill>
                        <a:srgbClr val="9F2842"/>
                      </a:solidFill>
                      <a:prstDash val="solid"/>
                    </a:lnL>
                    <a:lnR w="57150">
                      <a:solidFill>
                        <a:srgbClr val="9F2842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A31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Local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District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Attorneys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31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judicial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districts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97AE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31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judicial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districts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9F2842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97AE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31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judicial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87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districts</a:t>
                      </a:r>
                      <a:r>
                        <a:rPr sz="1125" baseline="29629" dirty="0">
                          <a:latin typeface="Arial"/>
                          <a:cs typeface="Arial"/>
                        </a:rPr>
                        <a:t>~</a:t>
                      </a:r>
                      <a:endParaRPr sz="1125" baseline="29629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57150">
                      <a:solidFill>
                        <a:srgbClr val="9F2842"/>
                      </a:solidFill>
                      <a:prstDash val="solid"/>
                    </a:lnL>
                    <a:lnR w="57150">
                      <a:solidFill>
                        <a:srgbClr val="9F2842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97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895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Administrative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Office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the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159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Courts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Only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some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6576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offenses*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97AE"/>
                    </a:solidFill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Only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some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962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offenses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9F2842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97AE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57150">
                      <a:solidFill>
                        <a:srgbClr val="9F2842"/>
                      </a:solidFill>
                      <a:prstDash val="solid"/>
                    </a:lnL>
                    <a:lnR w="57150">
                      <a:solidFill>
                        <a:srgbClr val="9F2842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spc="-5" dirty="0"/>
              <a:t>Conclusion</a:t>
            </a:r>
            <a:r>
              <a:rPr spc="-50" dirty="0"/>
              <a:t> </a:t>
            </a:r>
            <a:r>
              <a:rPr dirty="0"/>
              <a:t>2:</a:t>
            </a:r>
          </a:p>
          <a:p>
            <a:pPr algn="ctr">
              <a:lnSpc>
                <a:spcPts val="4105"/>
              </a:lnSpc>
            </a:pPr>
            <a:r>
              <a:rPr spc="15" dirty="0"/>
              <a:t>Current</a:t>
            </a:r>
            <a:r>
              <a:rPr dirty="0"/>
              <a:t> </a:t>
            </a:r>
            <a:r>
              <a:rPr spc="-5" dirty="0"/>
              <a:t>data </a:t>
            </a:r>
            <a:r>
              <a:rPr spc="-10" dirty="0"/>
              <a:t>limitations</a:t>
            </a:r>
            <a:r>
              <a:rPr spc="-5" dirty="0"/>
              <a:t> prevent</a:t>
            </a:r>
            <a:r>
              <a:rPr spc="-15" dirty="0"/>
              <a:t> </a:t>
            </a:r>
            <a:r>
              <a:rPr dirty="0"/>
              <a:t>accurate</a:t>
            </a:r>
            <a:r>
              <a:rPr spc="-20" dirty="0"/>
              <a:t> </a:t>
            </a:r>
            <a:r>
              <a:rPr dirty="0"/>
              <a:t>estimates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58737" y="1290024"/>
            <a:ext cx="5807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Data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available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OREA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from</a:t>
            </a:r>
            <a:r>
              <a:rPr sz="1800" b="1" spc="-5" dirty="0">
                <a:latin typeface="Arial"/>
                <a:cs typeface="Arial"/>
              </a:rPr>
              <a:t> state</a:t>
            </a:r>
            <a:r>
              <a:rPr sz="1800" b="1" dirty="0">
                <a:latin typeface="Arial"/>
                <a:cs typeface="Arial"/>
              </a:rPr>
              <a:t> and</a:t>
            </a:r>
            <a:r>
              <a:rPr sz="1800" b="1" spc="-5" dirty="0">
                <a:latin typeface="Arial"/>
                <a:cs typeface="Arial"/>
              </a:rPr>
              <a:t> local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agencies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marR="635" algn="ctr">
              <a:lnSpc>
                <a:spcPts val="4105"/>
              </a:lnSpc>
              <a:spcBef>
                <a:spcPts val="100"/>
              </a:spcBef>
            </a:pPr>
            <a:r>
              <a:rPr spc="-5" dirty="0"/>
              <a:t>Conclusion</a:t>
            </a:r>
            <a:r>
              <a:rPr spc="-50" dirty="0"/>
              <a:t> </a:t>
            </a:r>
            <a:r>
              <a:rPr dirty="0"/>
              <a:t>3:</a:t>
            </a:r>
          </a:p>
          <a:p>
            <a:pPr marL="6985" algn="ctr">
              <a:lnSpc>
                <a:spcPts val="4105"/>
              </a:lnSpc>
            </a:pPr>
            <a:r>
              <a:rPr spc="-5" dirty="0"/>
              <a:t>Assessing </a:t>
            </a:r>
            <a:r>
              <a:rPr dirty="0"/>
              <a:t>the</a:t>
            </a:r>
            <a:r>
              <a:rPr spc="5" dirty="0"/>
              <a:t> </a:t>
            </a:r>
            <a:r>
              <a:rPr spc="-10" dirty="0"/>
              <a:t>state’s</a:t>
            </a:r>
            <a:r>
              <a:rPr dirty="0"/>
              <a:t> </a:t>
            </a:r>
            <a:r>
              <a:rPr spc="-5" dirty="0"/>
              <a:t>patchwork</a:t>
            </a:r>
            <a:r>
              <a:rPr spc="-20" dirty="0"/>
              <a:t> </a:t>
            </a:r>
            <a:r>
              <a:rPr spc="5" dirty="0"/>
              <a:t>approach</a:t>
            </a:r>
            <a:r>
              <a:rPr dirty="0"/>
              <a:t> </a:t>
            </a:r>
            <a:r>
              <a:rPr spc="-15" dirty="0"/>
              <a:t>proved</a:t>
            </a:r>
            <a:r>
              <a:rPr spc="-10" dirty="0"/>
              <a:t> </a:t>
            </a:r>
            <a:r>
              <a:rPr dirty="0"/>
              <a:t>difficult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6454" y="1315338"/>
            <a:ext cx="9564370" cy="61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Number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reports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concerning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elder </a:t>
            </a:r>
            <a:r>
              <a:rPr sz="1800" b="1" dirty="0">
                <a:latin typeface="Arial"/>
                <a:cs typeface="Arial"/>
              </a:rPr>
              <a:t>financial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exploitation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made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APS,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numbers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allegations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investigated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 </a:t>
            </a:r>
            <a:r>
              <a:rPr sz="1800" b="1" spc="-5" dirty="0">
                <a:latin typeface="Arial"/>
                <a:cs typeface="Arial"/>
              </a:rPr>
              <a:t>substantiated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by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APS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|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2015-2019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73898" y="2226754"/>
            <a:ext cx="7572375" cy="2948940"/>
            <a:chOff x="1473898" y="2226754"/>
            <a:chExt cx="7572375" cy="29489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7424" y="2240280"/>
              <a:ext cx="7545324" cy="28757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87424" y="3936492"/>
              <a:ext cx="7545705" cy="1179830"/>
            </a:xfrm>
            <a:custGeom>
              <a:avLst/>
              <a:gdLst/>
              <a:ahLst/>
              <a:cxnLst/>
              <a:rect l="l" t="t" r="r" b="b"/>
              <a:pathLst>
                <a:path w="7545705" h="1179829">
                  <a:moveTo>
                    <a:pt x="1886712" y="0"/>
                  </a:moveTo>
                  <a:lnTo>
                    <a:pt x="0" y="115823"/>
                  </a:lnTo>
                  <a:lnTo>
                    <a:pt x="0" y="1179575"/>
                  </a:lnTo>
                  <a:lnTo>
                    <a:pt x="7545324" y="1179575"/>
                  </a:lnTo>
                  <a:lnTo>
                    <a:pt x="7545324" y="230123"/>
                  </a:lnTo>
                  <a:lnTo>
                    <a:pt x="5658611" y="33527"/>
                  </a:lnTo>
                  <a:lnTo>
                    <a:pt x="3771900" y="172211"/>
                  </a:lnTo>
                  <a:lnTo>
                    <a:pt x="1886712" y="0"/>
                  </a:lnTo>
                  <a:close/>
                </a:path>
              </a:pathLst>
            </a:custGeom>
            <a:solidFill>
              <a:srgbClr val="E1B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87424" y="4959096"/>
              <a:ext cx="7545705" cy="157480"/>
            </a:xfrm>
            <a:custGeom>
              <a:avLst/>
              <a:gdLst/>
              <a:ahLst/>
              <a:cxnLst/>
              <a:rect l="l" t="t" r="r" b="b"/>
              <a:pathLst>
                <a:path w="7545705" h="157479">
                  <a:moveTo>
                    <a:pt x="0" y="0"/>
                  </a:moveTo>
                  <a:lnTo>
                    <a:pt x="0" y="156971"/>
                  </a:lnTo>
                  <a:lnTo>
                    <a:pt x="7545324" y="156971"/>
                  </a:lnTo>
                  <a:lnTo>
                    <a:pt x="7545324" y="47243"/>
                  </a:lnTo>
                  <a:lnTo>
                    <a:pt x="5658611" y="4571"/>
                  </a:lnTo>
                  <a:lnTo>
                    <a:pt x="3771900" y="25907"/>
                  </a:lnTo>
                  <a:lnTo>
                    <a:pt x="1886712" y="1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87424" y="5081016"/>
              <a:ext cx="7545705" cy="90170"/>
            </a:xfrm>
            <a:custGeom>
              <a:avLst/>
              <a:gdLst/>
              <a:ahLst/>
              <a:cxnLst/>
              <a:rect l="l" t="t" r="r" b="b"/>
              <a:pathLst>
                <a:path w="7545705" h="90170">
                  <a:moveTo>
                    <a:pt x="0" y="35051"/>
                  </a:moveTo>
                  <a:lnTo>
                    <a:pt x="7357872" y="35051"/>
                  </a:lnTo>
                </a:path>
                <a:path w="7545705" h="90170">
                  <a:moveTo>
                    <a:pt x="0" y="0"/>
                  </a:moveTo>
                  <a:lnTo>
                    <a:pt x="0" y="89915"/>
                  </a:lnTo>
                </a:path>
                <a:path w="7545705" h="90170">
                  <a:moveTo>
                    <a:pt x="1886712" y="1523"/>
                  </a:moveTo>
                  <a:lnTo>
                    <a:pt x="1886712" y="89915"/>
                  </a:lnTo>
                </a:path>
                <a:path w="7545705" h="90170">
                  <a:moveTo>
                    <a:pt x="3771900" y="25907"/>
                  </a:moveTo>
                  <a:lnTo>
                    <a:pt x="3771900" y="89915"/>
                  </a:lnTo>
                </a:path>
                <a:path w="7545705" h="90170">
                  <a:moveTo>
                    <a:pt x="5658611" y="3047"/>
                  </a:moveTo>
                  <a:lnTo>
                    <a:pt x="5658611" y="89915"/>
                  </a:lnTo>
                </a:path>
                <a:path w="7545705" h="90170">
                  <a:moveTo>
                    <a:pt x="7545324" y="47243"/>
                  </a:moveTo>
                  <a:lnTo>
                    <a:pt x="7545324" y="8991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88186" y="2241042"/>
              <a:ext cx="7543800" cy="1341120"/>
            </a:xfrm>
            <a:custGeom>
              <a:avLst/>
              <a:gdLst/>
              <a:ahLst/>
              <a:cxnLst/>
              <a:rect l="l" t="t" r="r" b="b"/>
              <a:pathLst>
                <a:path w="7543800" h="1341120">
                  <a:moveTo>
                    <a:pt x="0" y="1341120"/>
                  </a:moveTo>
                  <a:lnTo>
                    <a:pt x="1885188" y="1060704"/>
                  </a:lnTo>
                  <a:lnTo>
                    <a:pt x="3771900" y="1059180"/>
                  </a:lnTo>
                  <a:lnTo>
                    <a:pt x="5657088" y="402336"/>
                  </a:lnTo>
                  <a:lnTo>
                    <a:pt x="7543800" y="0"/>
                  </a:lnTo>
                </a:path>
              </a:pathLst>
            </a:custGeom>
            <a:ln w="28575">
              <a:solidFill>
                <a:srgbClr val="0C3A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88186" y="3937254"/>
              <a:ext cx="7543800" cy="230504"/>
            </a:xfrm>
            <a:custGeom>
              <a:avLst/>
              <a:gdLst/>
              <a:ahLst/>
              <a:cxnLst/>
              <a:rect l="l" t="t" r="r" b="b"/>
              <a:pathLst>
                <a:path w="7543800" h="230504">
                  <a:moveTo>
                    <a:pt x="0" y="115824"/>
                  </a:moveTo>
                  <a:lnTo>
                    <a:pt x="1885188" y="0"/>
                  </a:lnTo>
                  <a:lnTo>
                    <a:pt x="3771900" y="170688"/>
                  </a:lnTo>
                  <a:lnTo>
                    <a:pt x="5657088" y="32004"/>
                  </a:lnTo>
                  <a:lnTo>
                    <a:pt x="7543800" y="230124"/>
                  </a:lnTo>
                </a:path>
              </a:pathLst>
            </a:custGeom>
            <a:ln w="28575">
              <a:solidFill>
                <a:srgbClr val="9F28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88186" y="4959858"/>
              <a:ext cx="7543800" cy="47625"/>
            </a:xfrm>
            <a:custGeom>
              <a:avLst/>
              <a:gdLst/>
              <a:ahLst/>
              <a:cxnLst/>
              <a:rect l="l" t="t" r="r" b="b"/>
              <a:pathLst>
                <a:path w="7543800" h="47625">
                  <a:moveTo>
                    <a:pt x="0" y="0"/>
                  </a:moveTo>
                  <a:lnTo>
                    <a:pt x="1885188" y="1524"/>
                  </a:lnTo>
                  <a:lnTo>
                    <a:pt x="3771900" y="25908"/>
                  </a:lnTo>
                  <a:lnTo>
                    <a:pt x="5657088" y="3048"/>
                  </a:lnTo>
                  <a:lnTo>
                    <a:pt x="7543800" y="47244"/>
                  </a:lnTo>
                </a:path>
              </a:pathLst>
            </a:custGeom>
            <a:ln w="2857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26819" y="3461003"/>
            <a:ext cx="521334" cy="242570"/>
          </a:xfrm>
          <a:prstGeom prst="rect">
            <a:avLst/>
          </a:prstGeom>
          <a:solidFill>
            <a:srgbClr val="0C3A5D"/>
          </a:solidFill>
        </p:spPr>
        <p:txBody>
          <a:bodyPr vert="horz" wrap="square" lIns="0" tIns="825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6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2,040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13532" y="3180588"/>
            <a:ext cx="521334" cy="242570"/>
          </a:xfrm>
          <a:prstGeom prst="rect">
            <a:avLst/>
          </a:prstGeom>
          <a:solidFill>
            <a:srgbClr val="0C3A5D"/>
          </a:solidFill>
        </p:spPr>
        <p:txBody>
          <a:bodyPr vert="horz" wrap="square" lIns="0" tIns="698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5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2,414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98720" y="3179064"/>
            <a:ext cx="521334" cy="242570"/>
          </a:xfrm>
          <a:prstGeom prst="rect">
            <a:avLst/>
          </a:prstGeom>
          <a:solidFill>
            <a:srgbClr val="0C3A5D"/>
          </a:solidFill>
        </p:spPr>
        <p:txBody>
          <a:bodyPr vert="horz" wrap="square" lIns="0" tIns="762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6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2,415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85431" y="2522220"/>
            <a:ext cx="521334" cy="242570"/>
          </a:xfrm>
          <a:prstGeom prst="rect">
            <a:avLst/>
          </a:prstGeom>
          <a:solidFill>
            <a:srgbClr val="0C3A5D"/>
          </a:solidFill>
        </p:spPr>
        <p:txBody>
          <a:bodyPr vert="horz" wrap="square" lIns="0" tIns="762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6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3,288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72143" y="2119883"/>
            <a:ext cx="521334" cy="242570"/>
          </a:xfrm>
          <a:prstGeom prst="rect">
            <a:avLst/>
          </a:prstGeom>
          <a:solidFill>
            <a:srgbClr val="0C3A5D"/>
          </a:solidFill>
        </p:spPr>
        <p:txBody>
          <a:bodyPr vert="horz" wrap="square" lIns="0" tIns="762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6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3,824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26819" y="3931920"/>
            <a:ext cx="521334" cy="242570"/>
          </a:xfrm>
          <a:prstGeom prst="rect">
            <a:avLst/>
          </a:prstGeom>
          <a:solidFill>
            <a:srgbClr val="9F2842"/>
          </a:solidFill>
        </p:spPr>
        <p:txBody>
          <a:bodyPr vert="horz" wrap="square" lIns="0" tIns="762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6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1,415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13532" y="3816096"/>
            <a:ext cx="521334" cy="242570"/>
          </a:xfrm>
          <a:prstGeom prst="rect">
            <a:avLst/>
          </a:prstGeom>
          <a:solidFill>
            <a:srgbClr val="9F2842"/>
          </a:solidFill>
        </p:spPr>
        <p:txBody>
          <a:bodyPr vert="horz" wrap="square" lIns="0" tIns="762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6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1,569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98720" y="3986784"/>
            <a:ext cx="521334" cy="242570"/>
          </a:xfrm>
          <a:prstGeom prst="rect">
            <a:avLst/>
          </a:prstGeom>
          <a:solidFill>
            <a:srgbClr val="9F2842"/>
          </a:solidFill>
        </p:spPr>
        <p:txBody>
          <a:bodyPr vert="horz" wrap="square" lIns="0" tIns="762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6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1,341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5431" y="3848100"/>
            <a:ext cx="521334" cy="242570"/>
          </a:xfrm>
          <a:prstGeom prst="rect">
            <a:avLst/>
          </a:prstGeom>
          <a:solidFill>
            <a:srgbClr val="9F2842"/>
          </a:solidFill>
        </p:spPr>
        <p:txBody>
          <a:bodyPr vert="horz" wrap="square" lIns="0" tIns="825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6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1,525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72143" y="4046220"/>
            <a:ext cx="521334" cy="242570"/>
          </a:xfrm>
          <a:prstGeom prst="rect">
            <a:avLst/>
          </a:prstGeom>
          <a:solidFill>
            <a:srgbClr val="9F2842"/>
          </a:solidFill>
        </p:spPr>
        <p:txBody>
          <a:bodyPr vert="horz" wrap="square" lIns="0" tIns="762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6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1,263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01496" y="4838700"/>
            <a:ext cx="372110" cy="242570"/>
          </a:xfrm>
          <a:custGeom>
            <a:avLst/>
            <a:gdLst/>
            <a:ahLst/>
            <a:cxnLst/>
            <a:rect l="l" t="t" r="r" b="b"/>
            <a:pathLst>
              <a:path w="372110" h="242570">
                <a:moveTo>
                  <a:pt x="371855" y="0"/>
                </a:moveTo>
                <a:lnTo>
                  <a:pt x="0" y="0"/>
                </a:lnTo>
                <a:lnTo>
                  <a:pt x="0" y="242316"/>
                </a:lnTo>
                <a:lnTo>
                  <a:pt x="371855" y="242316"/>
                </a:lnTo>
                <a:lnTo>
                  <a:pt x="37185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326007" y="4833365"/>
            <a:ext cx="32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209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86683" y="4840223"/>
            <a:ext cx="373380" cy="242570"/>
          </a:xfrm>
          <a:custGeom>
            <a:avLst/>
            <a:gdLst/>
            <a:ahLst/>
            <a:cxnLst/>
            <a:rect l="l" t="t" r="r" b="b"/>
            <a:pathLst>
              <a:path w="373379" h="242570">
                <a:moveTo>
                  <a:pt x="373380" y="0"/>
                </a:moveTo>
                <a:lnTo>
                  <a:pt x="0" y="0"/>
                </a:lnTo>
                <a:lnTo>
                  <a:pt x="0" y="242315"/>
                </a:lnTo>
                <a:lnTo>
                  <a:pt x="373380" y="242315"/>
                </a:lnTo>
                <a:lnTo>
                  <a:pt x="37338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212338" y="4834890"/>
            <a:ext cx="32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207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73396" y="4863084"/>
            <a:ext cx="373380" cy="243840"/>
          </a:xfrm>
          <a:custGeom>
            <a:avLst/>
            <a:gdLst/>
            <a:ahLst/>
            <a:cxnLst/>
            <a:rect l="l" t="t" r="r" b="b"/>
            <a:pathLst>
              <a:path w="373379" h="243839">
                <a:moveTo>
                  <a:pt x="373379" y="0"/>
                </a:moveTo>
                <a:lnTo>
                  <a:pt x="0" y="0"/>
                </a:lnTo>
                <a:lnTo>
                  <a:pt x="0" y="243839"/>
                </a:lnTo>
                <a:lnTo>
                  <a:pt x="373379" y="243839"/>
                </a:lnTo>
                <a:lnTo>
                  <a:pt x="37337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098541" y="4858892"/>
            <a:ext cx="323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175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60107" y="4841747"/>
            <a:ext cx="372110" cy="242570"/>
          </a:xfrm>
          <a:custGeom>
            <a:avLst/>
            <a:gdLst/>
            <a:ahLst/>
            <a:cxnLst/>
            <a:rect l="l" t="t" r="r" b="b"/>
            <a:pathLst>
              <a:path w="372109" h="242570">
                <a:moveTo>
                  <a:pt x="371855" y="0"/>
                </a:moveTo>
                <a:lnTo>
                  <a:pt x="0" y="0"/>
                </a:lnTo>
                <a:lnTo>
                  <a:pt x="0" y="242315"/>
                </a:lnTo>
                <a:lnTo>
                  <a:pt x="371855" y="242315"/>
                </a:lnTo>
                <a:lnTo>
                  <a:pt x="37185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984872" y="4836617"/>
            <a:ext cx="3225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45295" y="4885944"/>
            <a:ext cx="373380" cy="242570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146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77492" y="5195138"/>
            <a:ext cx="4216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2015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63570" y="5195138"/>
            <a:ext cx="4216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2016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50028" y="5195138"/>
            <a:ext cx="4216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2017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36485" y="5195138"/>
            <a:ext cx="4216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2018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22817" y="5195138"/>
            <a:ext cx="4216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2019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463278" y="2180336"/>
            <a:ext cx="11639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C3A5D"/>
                </a:solidFill>
                <a:latin typeface="Arial"/>
                <a:cs typeface="Arial"/>
              </a:rPr>
              <a:t>─</a:t>
            </a:r>
            <a:r>
              <a:rPr sz="1600" b="1" spc="-30" dirty="0">
                <a:solidFill>
                  <a:srgbClr val="0C3A5D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Reports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financial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exploitation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463278" y="3399790"/>
            <a:ext cx="13214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9F2842"/>
                </a:solidFill>
                <a:latin typeface="Arial"/>
                <a:cs typeface="Arial"/>
              </a:rPr>
              <a:t>─</a:t>
            </a:r>
            <a:r>
              <a:rPr sz="1600" spc="-55" dirty="0">
                <a:solidFill>
                  <a:srgbClr val="9F2842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Investigated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allegations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463278" y="4374845"/>
            <a:ext cx="1468755" cy="507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95"/>
              </a:lnSpc>
              <a:spcBef>
                <a:spcPts val="95"/>
              </a:spcBef>
            </a:pPr>
            <a:r>
              <a:rPr sz="1600" spc="-5" dirty="0">
                <a:solidFill>
                  <a:srgbClr val="808080"/>
                </a:solidFill>
                <a:latin typeface="Arial"/>
                <a:cs typeface="Arial"/>
              </a:rPr>
              <a:t>─</a:t>
            </a:r>
            <a:r>
              <a:rPr sz="1600" spc="-3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Substantiated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sz="1600" spc="-5" dirty="0">
                <a:latin typeface="Arial"/>
                <a:cs typeface="Arial"/>
              </a:rPr>
              <a:t>allegations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64336" y="1975104"/>
            <a:ext cx="9863455" cy="3464560"/>
          </a:xfrm>
          <a:custGeom>
            <a:avLst/>
            <a:gdLst/>
            <a:ahLst/>
            <a:cxnLst/>
            <a:rect l="l" t="t" r="r" b="b"/>
            <a:pathLst>
              <a:path w="9863455" h="3464560">
                <a:moveTo>
                  <a:pt x="0" y="3464052"/>
                </a:moveTo>
                <a:lnTo>
                  <a:pt x="9863327" y="3464052"/>
                </a:lnTo>
                <a:lnTo>
                  <a:pt x="9863327" y="0"/>
                </a:lnTo>
                <a:lnTo>
                  <a:pt x="0" y="0"/>
                </a:lnTo>
                <a:lnTo>
                  <a:pt x="0" y="3464052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marR="635" algn="ctr">
              <a:lnSpc>
                <a:spcPts val="4105"/>
              </a:lnSpc>
              <a:spcBef>
                <a:spcPts val="100"/>
              </a:spcBef>
            </a:pPr>
            <a:r>
              <a:rPr spc="-5" dirty="0"/>
              <a:t>Conclusion</a:t>
            </a:r>
            <a:r>
              <a:rPr spc="-50" dirty="0"/>
              <a:t> </a:t>
            </a:r>
            <a:r>
              <a:rPr dirty="0"/>
              <a:t>3:</a:t>
            </a:r>
          </a:p>
          <a:p>
            <a:pPr marL="6985" algn="ctr">
              <a:lnSpc>
                <a:spcPts val="4105"/>
              </a:lnSpc>
            </a:pPr>
            <a:r>
              <a:rPr spc="-5" dirty="0"/>
              <a:t>Assessing </a:t>
            </a:r>
            <a:r>
              <a:rPr dirty="0"/>
              <a:t>the</a:t>
            </a:r>
            <a:r>
              <a:rPr spc="5" dirty="0"/>
              <a:t> </a:t>
            </a:r>
            <a:r>
              <a:rPr spc="-10" dirty="0"/>
              <a:t>state’s</a:t>
            </a:r>
            <a:r>
              <a:rPr dirty="0"/>
              <a:t> </a:t>
            </a:r>
            <a:r>
              <a:rPr spc="-5" dirty="0"/>
              <a:t>patchwork</a:t>
            </a:r>
            <a:r>
              <a:rPr spc="-20" dirty="0"/>
              <a:t> </a:t>
            </a:r>
            <a:r>
              <a:rPr spc="5" dirty="0"/>
              <a:t>approach</a:t>
            </a:r>
            <a:r>
              <a:rPr dirty="0"/>
              <a:t> </a:t>
            </a:r>
            <a:r>
              <a:rPr spc="-15" dirty="0"/>
              <a:t>proved</a:t>
            </a:r>
            <a:r>
              <a:rPr spc="-10" dirty="0"/>
              <a:t> </a:t>
            </a:r>
            <a:r>
              <a:rPr dirty="0"/>
              <a:t>difficult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3383" y="1329943"/>
            <a:ext cx="7788909" cy="61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Reports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Adult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Protective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Services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suspected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financial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exploitation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from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banks,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credit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unions,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 other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financial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institutions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4644" y="2055876"/>
            <a:ext cx="7982711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marR="635" algn="ctr">
              <a:lnSpc>
                <a:spcPts val="4105"/>
              </a:lnSpc>
              <a:spcBef>
                <a:spcPts val="100"/>
              </a:spcBef>
            </a:pPr>
            <a:r>
              <a:rPr spc="-5" dirty="0"/>
              <a:t>Conclusion</a:t>
            </a:r>
            <a:r>
              <a:rPr spc="-50" dirty="0"/>
              <a:t> </a:t>
            </a:r>
            <a:r>
              <a:rPr dirty="0"/>
              <a:t>3:</a:t>
            </a:r>
          </a:p>
          <a:p>
            <a:pPr marL="6985" algn="ctr">
              <a:lnSpc>
                <a:spcPts val="4105"/>
              </a:lnSpc>
            </a:pPr>
            <a:r>
              <a:rPr spc="-5" dirty="0"/>
              <a:t>Assessing </a:t>
            </a:r>
            <a:r>
              <a:rPr dirty="0"/>
              <a:t>the</a:t>
            </a:r>
            <a:r>
              <a:rPr spc="5" dirty="0"/>
              <a:t> </a:t>
            </a:r>
            <a:r>
              <a:rPr spc="-10" dirty="0"/>
              <a:t>state’s</a:t>
            </a:r>
            <a:r>
              <a:rPr dirty="0"/>
              <a:t> </a:t>
            </a:r>
            <a:r>
              <a:rPr spc="-5" dirty="0"/>
              <a:t>patchwork</a:t>
            </a:r>
            <a:r>
              <a:rPr spc="-20" dirty="0"/>
              <a:t> </a:t>
            </a:r>
            <a:r>
              <a:rPr spc="5" dirty="0"/>
              <a:t>approach</a:t>
            </a:r>
            <a:r>
              <a:rPr dirty="0"/>
              <a:t> </a:t>
            </a:r>
            <a:r>
              <a:rPr spc="-15" dirty="0"/>
              <a:t>proved</a:t>
            </a:r>
            <a:r>
              <a:rPr spc="-10" dirty="0"/>
              <a:t> </a:t>
            </a:r>
            <a:r>
              <a:rPr dirty="0"/>
              <a:t>difficult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0403" y="1587500"/>
            <a:ext cx="9859645" cy="367157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278130" indent="-2286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solidFill>
                  <a:srgbClr val="0C3A5D"/>
                </a:solidFill>
                <a:latin typeface="Garamond"/>
                <a:cs typeface="Garamond"/>
              </a:rPr>
              <a:t>Reports</a:t>
            </a:r>
            <a:r>
              <a:rPr sz="3200" spc="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3200" dirty="0">
                <a:solidFill>
                  <a:srgbClr val="0C3A5D"/>
                </a:solidFill>
                <a:latin typeface="Garamond"/>
                <a:cs typeface="Garamond"/>
              </a:rPr>
              <a:t>from</a:t>
            </a:r>
            <a:r>
              <a:rPr sz="32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3200" spc="-5" dirty="0">
                <a:solidFill>
                  <a:srgbClr val="0C3A5D"/>
                </a:solidFill>
                <a:latin typeface="Garamond"/>
                <a:cs typeface="Garamond"/>
              </a:rPr>
              <a:t>financial</a:t>
            </a:r>
            <a:r>
              <a:rPr sz="3200" spc="4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3200" dirty="0">
                <a:solidFill>
                  <a:srgbClr val="0C3A5D"/>
                </a:solidFill>
                <a:latin typeface="Garamond"/>
                <a:cs typeface="Garamond"/>
              </a:rPr>
              <a:t>institutions</a:t>
            </a:r>
            <a:r>
              <a:rPr sz="3200" spc="2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3200" spc="-5" dirty="0">
                <a:solidFill>
                  <a:srgbClr val="0C3A5D"/>
                </a:solidFill>
                <a:latin typeface="Garamond"/>
                <a:cs typeface="Garamond"/>
              </a:rPr>
              <a:t>are</a:t>
            </a:r>
            <a:r>
              <a:rPr sz="3200" dirty="0">
                <a:solidFill>
                  <a:srgbClr val="0C3A5D"/>
                </a:solidFill>
                <a:latin typeface="Garamond"/>
                <a:cs typeface="Garamond"/>
              </a:rPr>
              <a:t> more</a:t>
            </a:r>
            <a:r>
              <a:rPr sz="32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3200" spc="-5" dirty="0">
                <a:solidFill>
                  <a:srgbClr val="0C3A5D"/>
                </a:solidFill>
                <a:latin typeface="Garamond"/>
                <a:cs typeface="Garamond"/>
              </a:rPr>
              <a:t>often</a:t>
            </a:r>
            <a:r>
              <a:rPr sz="3200" spc="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3200" spc="-5" dirty="0">
                <a:solidFill>
                  <a:srgbClr val="0C3A5D"/>
                </a:solidFill>
                <a:latin typeface="Garamond"/>
                <a:cs typeface="Garamond"/>
              </a:rPr>
              <a:t>screened </a:t>
            </a:r>
            <a:r>
              <a:rPr sz="3200" spc="-78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3200" spc="-5" dirty="0">
                <a:solidFill>
                  <a:srgbClr val="0C3A5D"/>
                </a:solidFill>
                <a:latin typeface="Garamond"/>
                <a:cs typeface="Garamond"/>
              </a:rPr>
              <a:t>out</a:t>
            </a:r>
            <a:r>
              <a:rPr sz="3200" spc="-2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3200" spc="-5" dirty="0">
                <a:solidFill>
                  <a:srgbClr val="0C3A5D"/>
                </a:solidFill>
                <a:latin typeface="Garamond"/>
                <a:cs typeface="Garamond"/>
              </a:rPr>
              <a:t>because:</a:t>
            </a:r>
            <a:endParaRPr sz="3200" dirty="0">
              <a:latin typeface="Garamond"/>
              <a:cs typeface="Garamond"/>
            </a:endParaRPr>
          </a:p>
          <a:p>
            <a:pPr marL="698500" marR="1067435" lvl="1" indent="-229235">
              <a:lnSpc>
                <a:spcPts val="3020"/>
              </a:lnSpc>
              <a:spcBef>
                <a:spcPts val="1520"/>
              </a:spcBef>
              <a:buFont typeface="Arial"/>
              <a:buChar char="•"/>
              <a:tabLst>
                <a:tab pos="699135" algn="l"/>
              </a:tabLst>
            </a:pP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financial</a:t>
            </a:r>
            <a:r>
              <a:rPr sz="28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institutions</a:t>
            </a:r>
            <a:r>
              <a:rPr sz="28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are</a:t>
            </a:r>
            <a:r>
              <a:rPr sz="28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less</a:t>
            </a:r>
            <a:r>
              <a:rPr sz="2800" spc="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likely</a:t>
            </a:r>
            <a:r>
              <a:rPr sz="28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to</a:t>
            </a:r>
            <a:r>
              <a:rPr sz="28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5" dirty="0">
                <a:solidFill>
                  <a:srgbClr val="0C3A5D"/>
                </a:solidFill>
                <a:latin typeface="Garamond"/>
                <a:cs typeface="Garamond"/>
              </a:rPr>
              <a:t>know</a:t>
            </a:r>
            <a:r>
              <a:rPr sz="28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the</a:t>
            </a:r>
            <a:r>
              <a:rPr sz="28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relationship </a:t>
            </a:r>
            <a:r>
              <a:rPr sz="2800" spc="-68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5" dirty="0">
                <a:solidFill>
                  <a:srgbClr val="0C3A5D"/>
                </a:solidFill>
                <a:latin typeface="Garamond"/>
                <a:cs typeface="Garamond"/>
              </a:rPr>
              <a:t>between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the</a:t>
            </a:r>
            <a:r>
              <a:rPr sz="28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potential</a:t>
            </a:r>
            <a:r>
              <a:rPr sz="2800" spc="-2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victim</a:t>
            </a:r>
            <a:r>
              <a:rPr sz="28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and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 perpetrator</a:t>
            </a:r>
            <a:endParaRPr sz="2800" dirty="0">
              <a:latin typeface="Garamond"/>
              <a:cs typeface="Garamond"/>
            </a:endParaRPr>
          </a:p>
          <a:p>
            <a:pPr marL="698500" lvl="1" indent="-229235">
              <a:lnSpc>
                <a:spcPct val="100000"/>
              </a:lnSpc>
              <a:spcBef>
                <a:spcPts val="1125"/>
              </a:spcBef>
              <a:buFont typeface="Arial"/>
              <a:buChar char="•"/>
              <a:tabLst>
                <a:tab pos="699135" algn="l"/>
              </a:tabLst>
            </a:pP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financial 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institutions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are also more</a:t>
            </a:r>
            <a:r>
              <a:rPr sz="28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likely</a:t>
            </a:r>
            <a:r>
              <a:rPr sz="2800" spc="1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to</a:t>
            </a:r>
            <a:r>
              <a:rPr sz="28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10" dirty="0">
                <a:solidFill>
                  <a:srgbClr val="0C3A5D"/>
                </a:solidFill>
                <a:latin typeface="Garamond"/>
                <a:cs typeface="Garamond"/>
              </a:rPr>
              <a:t>report</a:t>
            </a:r>
            <a:r>
              <a:rPr sz="2800" spc="-1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online</a:t>
            </a:r>
            <a:r>
              <a:rPr sz="2800" spc="-2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or</a:t>
            </a:r>
            <a:r>
              <a:rPr sz="28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via fax</a:t>
            </a:r>
            <a:endParaRPr sz="2800" dirty="0">
              <a:latin typeface="Garamond"/>
              <a:cs typeface="Garamond"/>
            </a:endParaRPr>
          </a:p>
          <a:p>
            <a:pPr marL="1155700" lvl="2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1156335" algn="l"/>
              </a:tabLst>
            </a:pPr>
            <a:r>
              <a:rPr lang="en-US" sz="2400" dirty="0">
                <a:solidFill>
                  <a:srgbClr val="859DAD"/>
                </a:solidFill>
                <a:latin typeface="Garamond"/>
                <a:cs typeface="Garamond"/>
              </a:rPr>
              <a:t>l</a:t>
            </a:r>
            <a:r>
              <a:rPr sz="2400" dirty="0">
                <a:solidFill>
                  <a:srgbClr val="859DAD"/>
                </a:solidFill>
                <a:latin typeface="Garamond"/>
                <a:cs typeface="Garamond"/>
              </a:rPr>
              <a:t>ess</a:t>
            </a:r>
            <a:r>
              <a:rPr sz="24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detailed</a:t>
            </a:r>
            <a:r>
              <a:rPr sz="240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than</a:t>
            </a:r>
            <a:r>
              <a:rPr sz="24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phone</a:t>
            </a:r>
            <a:r>
              <a:rPr sz="2400" spc="-1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859DAD"/>
                </a:solidFill>
                <a:latin typeface="Garamond"/>
                <a:cs typeface="Garamond"/>
              </a:rPr>
              <a:t>conversations</a:t>
            </a:r>
            <a:endParaRPr sz="2400" dirty="0">
              <a:latin typeface="Garamond"/>
              <a:cs typeface="Garamond"/>
            </a:endParaRPr>
          </a:p>
          <a:p>
            <a:pPr marL="1155700" lvl="2" indent="-2292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APS</a:t>
            </a:r>
            <a:r>
              <a:rPr sz="2400" spc="-1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859DAD"/>
                </a:solidFill>
                <a:latin typeface="Garamond"/>
                <a:cs typeface="Garamond"/>
              </a:rPr>
              <a:t>cannot</a:t>
            </a:r>
            <a:r>
              <a:rPr sz="24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859DAD"/>
                </a:solidFill>
                <a:latin typeface="Garamond"/>
                <a:cs typeface="Garamond"/>
              </a:rPr>
              <a:t>reach</a:t>
            </a:r>
            <a:r>
              <a:rPr sz="2400" dirty="0">
                <a:solidFill>
                  <a:srgbClr val="859DAD"/>
                </a:solidFill>
                <a:latin typeface="Garamond"/>
                <a:cs typeface="Garamond"/>
              </a:rPr>
              <a:t> the</a:t>
            </a:r>
            <a:r>
              <a:rPr sz="24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original</a:t>
            </a:r>
            <a:r>
              <a:rPr sz="2400" spc="-2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spc="5" dirty="0">
                <a:solidFill>
                  <a:srgbClr val="859DAD"/>
                </a:solidFill>
                <a:latin typeface="Garamond"/>
                <a:cs typeface="Garamond"/>
              </a:rPr>
              <a:t>reporter</a:t>
            </a:r>
            <a:endParaRPr sz="2400" dirty="0">
              <a:latin typeface="Garamond"/>
              <a:cs typeface="Garamond"/>
            </a:endParaRPr>
          </a:p>
          <a:p>
            <a:pPr marL="1155700" lvl="2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APS</a:t>
            </a:r>
            <a:r>
              <a:rPr sz="24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859DAD"/>
                </a:solidFill>
                <a:latin typeface="Garamond"/>
                <a:cs typeface="Garamond"/>
              </a:rPr>
              <a:t>is</a:t>
            </a:r>
            <a:r>
              <a:rPr sz="2400" spc="-1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not</a:t>
            </a:r>
            <a:r>
              <a:rPr sz="24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859DAD"/>
                </a:solidFill>
                <a:latin typeface="Garamond"/>
                <a:cs typeface="Garamond"/>
              </a:rPr>
              <a:t>always</a:t>
            </a:r>
            <a:r>
              <a:rPr sz="2400" spc="1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able</a:t>
            </a:r>
            <a:r>
              <a:rPr sz="24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to</a:t>
            </a:r>
            <a:r>
              <a:rPr sz="240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follow </a:t>
            </a:r>
            <a:r>
              <a:rPr sz="2400" dirty="0">
                <a:solidFill>
                  <a:srgbClr val="859DAD"/>
                </a:solidFill>
                <a:latin typeface="Garamond"/>
                <a:cs typeface="Garamond"/>
              </a:rPr>
              <a:t>up </a:t>
            </a: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on</a:t>
            </a:r>
            <a:r>
              <a:rPr sz="24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online</a:t>
            </a:r>
            <a:r>
              <a:rPr sz="24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or</a:t>
            </a:r>
            <a:r>
              <a:rPr sz="2400" spc="-10" dirty="0">
                <a:solidFill>
                  <a:srgbClr val="859DAD"/>
                </a:solidFill>
                <a:latin typeface="Garamond"/>
                <a:cs typeface="Garamond"/>
              </a:rPr>
              <a:t> faxed</a:t>
            </a:r>
            <a:r>
              <a:rPr sz="240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spc="5" dirty="0">
                <a:solidFill>
                  <a:srgbClr val="859DAD"/>
                </a:solidFill>
                <a:latin typeface="Garamond"/>
                <a:cs typeface="Garamond"/>
              </a:rPr>
              <a:t>reports</a:t>
            </a:r>
            <a:endParaRPr sz="24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marR="635" algn="ctr">
              <a:lnSpc>
                <a:spcPts val="4105"/>
              </a:lnSpc>
              <a:spcBef>
                <a:spcPts val="100"/>
              </a:spcBef>
            </a:pPr>
            <a:r>
              <a:rPr spc="-5" dirty="0"/>
              <a:t>Conclusion</a:t>
            </a:r>
            <a:r>
              <a:rPr spc="-50" dirty="0"/>
              <a:t> </a:t>
            </a:r>
            <a:r>
              <a:rPr dirty="0"/>
              <a:t>3:</a:t>
            </a:r>
          </a:p>
          <a:p>
            <a:pPr marL="6985" algn="ctr">
              <a:lnSpc>
                <a:spcPts val="4105"/>
              </a:lnSpc>
            </a:pPr>
            <a:r>
              <a:rPr spc="-5" dirty="0"/>
              <a:t>Assessing </a:t>
            </a:r>
            <a:r>
              <a:rPr dirty="0"/>
              <a:t>the</a:t>
            </a:r>
            <a:r>
              <a:rPr spc="5" dirty="0"/>
              <a:t> </a:t>
            </a:r>
            <a:r>
              <a:rPr spc="-10" dirty="0"/>
              <a:t>state’s</a:t>
            </a:r>
            <a:r>
              <a:rPr dirty="0"/>
              <a:t> </a:t>
            </a:r>
            <a:r>
              <a:rPr spc="-5" dirty="0"/>
              <a:t>patchwork</a:t>
            </a:r>
            <a:r>
              <a:rPr spc="-20" dirty="0"/>
              <a:t> </a:t>
            </a:r>
            <a:r>
              <a:rPr spc="5" dirty="0"/>
              <a:t>approach</a:t>
            </a:r>
            <a:r>
              <a:rPr dirty="0"/>
              <a:t> </a:t>
            </a:r>
            <a:r>
              <a:rPr spc="-15" dirty="0"/>
              <a:t>proved</a:t>
            </a:r>
            <a:r>
              <a:rPr spc="-10" dirty="0"/>
              <a:t> </a:t>
            </a:r>
            <a:r>
              <a:rPr dirty="0"/>
              <a:t>difficult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20239"/>
            <a:ext cx="9039860" cy="25749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Between</a:t>
            </a:r>
            <a:r>
              <a:rPr sz="2800" spc="-2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2015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and</a:t>
            </a:r>
            <a:r>
              <a:rPr sz="2800" spc="-1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2019:</a:t>
            </a:r>
            <a:endParaRPr sz="2800" dirty="0">
              <a:latin typeface="Garamond"/>
              <a:cs typeface="Garamond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number</a:t>
            </a:r>
            <a:r>
              <a:rPr sz="2400" spc="1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of</a:t>
            </a:r>
            <a:r>
              <a:rPr sz="2400" spc="30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5" dirty="0">
                <a:solidFill>
                  <a:srgbClr val="0C3A5D"/>
                </a:solidFill>
                <a:latin typeface="Garamond"/>
                <a:cs typeface="Garamond"/>
              </a:rPr>
              <a:t>reports 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forwarded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to</a:t>
            </a:r>
            <a:r>
              <a:rPr sz="2400" spc="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other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entities</a:t>
            </a:r>
            <a:r>
              <a:rPr sz="2400" spc="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increased</a:t>
            </a:r>
            <a:endParaRPr sz="2400" dirty="0">
              <a:latin typeface="Garamond"/>
              <a:cs typeface="Garamond"/>
            </a:endParaRPr>
          </a:p>
          <a:p>
            <a:pPr marL="698500" lvl="1" indent="-2292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district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attorneys</a:t>
            </a:r>
            <a:r>
              <a:rPr sz="2400" spc="1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0C3A5D"/>
                </a:solidFill>
                <a:latin typeface="Garamond"/>
                <a:cs typeface="Garamond"/>
              </a:rPr>
              <a:t>received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50</a:t>
            </a:r>
            <a:r>
              <a:rPr sz="2400" spc="-2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times</a:t>
            </a:r>
            <a:r>
              <a:rPr sz="24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more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5" dirty="0">
                <a:solidFill>
                  <a:srgbClr val="0C3A5D"/>
                </a:solidFill>
                <a:latin typeface="Garamond"/>
                <a:cs typeface="Garamond"/>
              </a:rPr>
              <a:t>reports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from</a:t>
            </a:r>
            <a:r>
              <a:rPr sz="2400" spc="-2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APS</a:t>
            </a:r>
            <a:endParaRPr sz="2400" dirty="0">
              <a:latin typeface="Garamond"/>
              <a:cs typeface="Garamond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the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number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of</a:t>
            </a:r>
            <a:r>
              <a:rPr sz="2400" spc="30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5" dirty="0">
                <a:solidFill>
                  <a:srgbClr val="0C3A5D"/>
                </a:solidFill>
                <a:latin typeface="Garamond"/>
                <a:cs typeface="Garamond"/>
              </a:rPr>
              <a:t>reports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sent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 to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 local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police nearly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doubled</a:t>
            </a:r>
            <a:endParaRPr sz="2400" dirty="0">
              <a:latin typeface="Garamond"/>
              <a:cs typeface="Garamond"/>
            </a:endParaRPr>
          </a:p>
          <a:p>
            <a:pPr marL="241300" indent="-22923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It is</a:t>
            </a:r>
            <a:r>
              <a:rPr sz="28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not</a:t>
            </a:r>
            <a:r>
              <a:rPr sz="28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possible to</a:t>
            </a:r>
            <a:r>
              <a:rPr sz="28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track</a:t>
            </a:r>
            <a:r>
              <a:rPr sz="28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cases</a:t>
            </a:r>
            <a:r>
              <a:rPr sz="28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shared</a:t>
            </a:r>
            <a:r>
              <a:rPr sz="28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5" dirty="0">
                <a:solidFill>
                  <a:srgbClr val="0C3A5D"/>
                </a:solidFill>
                <a:latin typeface="Garamond"/>
                <a:cs typeface="Garamond"/>
              </a:rPr>
              <a:t>between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C3A5D"/>
                </a:solidFill>
                <a:latin typeface="Garamond"/>
                <a:cs typeface="Garamond"/>
              </a:rPr>
              <a:t>agencies</a:t>
            </a:r>
            <a:endParaRPr sz="2800" dirty="0">
              <a:latin typeface="Garamond"/>
              <a:cs typeface="Garamond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lang="en-US" sz="2400" spc="-5" dirty="0">
                <a:solidFill>
                  <a:srgbClr val="0C3A5D"/>
                </a:solidFill>
                <a:latin typeface="Garamond"/>
                <a:cs typeface="Garamond"/>
              </a:rPr>
              <a:t>m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aking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it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difficult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to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assess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the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5" dirty="0">
                <a:solidFill>
                  <a:srgbClr val="0C3A5D"/>
                </a:solidFill>
                <a:latin typeface="Garamond"/>
                <a:cs typeface="Garamond"/>
              </a:rPr>
              <a:t>current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 system</a:t>
            </a:r>
            <a:r>
              <a:rPr sz="24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to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 protect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elderly adults</a:t>
            </a:r>
            <a:endParaRPr sz="24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ts val="4105"/>
              </a:lnSpc>
              <a:spcBef>
                <a:spcPts val="100"/>
              </a:spcBef>
            </a:pPr>
            <a:r>
              <a:rPr spc="-5" dirty="0"/>
              <a:t>Conclusion</a:t>
            </a:r>
            <a:r>
              <a:rPr spc="-50" dirty="0"/>
              <a:t> </a:t>
            </a:r>
            <a:r>
              <a:rPr dirty="0"/>
              <a:t>4:</a:t>
            </a:r>
          </a:p>
          <a:p>
            <a:pPr marL="5715" algn="ctr">
              <a:lnSpc>
                <a:spcPts val="4105"/>
              </a:lnSpc>
            </a:pPr>
            <a:r>
              <a:rPr dirty="0"/>
              <a:t>Prosecutions</a:t>
            </a:r>
            <a:r>
              <a:rPr spc="-10" dirty="0"/>
              <a:t> </a:t>
            </a:r>
            <a:r>
              <a:rPr spc="10" dirty="0"/>
              <a:t>are</a:t>
            </a:r>
            <a:r>
              <a:rPr spc="-5" dirty="0"/>
              <a:t> increasing,</a:t>
            </a:r>
            <a:r>
              <a:rPr spc="-10" dirty="0"/>
              <a:t> </a:t>
            </a:r>
            <a:r>
              <a:rPr dirty="0"/>
              <a:t>but a</a:t>
            </a:r>
            <a:r>
              <a:rPr spc="-20" dirty="0"/>
              <a:t> </a:t>
            </a:r>
            <a:r>
              <a:rPr dirty="0"/>
              <a:t>data</a:t>
            </a:r>
            <a:r>
              <a:rPr spc="-5" dirty="0"/>
              <a:t> </a:t>
            </a:r>
            <a:r>
              <a:rPr dirty="0"/>
              <a:t>system </a:t>
            </a:r>
            <a:r>
              <a:rPr spc="-5" dirty="0"/>
              <a:t>is</a:t>
            </a:r>
            <a:r>
              <a:rPr dirty="0"/>
              <a:t> needed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5306" y="1350391"/>
            <a:ext cx="5648325" cy="342137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665" marR="353695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OREA</a:t>
            </a:r>
            <a:r>
              <a:rPr sz="28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requested</a:t>
            </a:r>
            <a:r>
              <a:rPr sz="28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the data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from 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each </a:t>
            </a:r>
            <a:r>
              <a:rPr sz="2800" spc="-68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judicial district:</a:t>
            </a:r>
            <a:endParaRPr sz="2800">
              <a:latin typeface="Garamond"/>
              <a:cs typeface="Garamond"/>
            </a:endParaRPr>
          </a:p>
          <a:p>
            <a:pPr marL="697865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ability</a:t>
            </a:r>
            <a:r>
              <a:rPr sz="2400" spc="-1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to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track</a:t>
            </a:r>
            <a:r>
              <a:rPr sz="24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case</a:t>
            </a:r>
            <a:r>
              <a:rPr sz="2400" spc="-1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data </a:t>
            </a:r>
            <a:r>
              <a:rPr sz="2400" spc="-20" dirty="0">
                <a:solidFill>
                  <a:srgbClr val="0C3A5D"/>
                </a:solidFill>
                <a:latin typeface="Garamond"/>
                <a:cs typeface="Garamond"/>
              </a:rPr>
              <a:t>was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 inconsistent</a:t>
            </a:r>
            <a:endParaRPr sz="2400">
              <a:latin typeface="Garamond"/>
              <a:cs typeface="Garamond"/>
            </a:endParaRPr>
          </a:p>
          <a:p>
            <a:pPr marL="697865" lvl="1" indent="-229235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prosecutions are</a:t>
            </a:r>
            <a:r>
              <a:rPr sz="2400" spc="-2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increasing</a:t>
            </a:r>
            <a:endParaRPr sz="2400">
              <a:latin typeface="Garamond"/>
              <a:cs typeface="Garamond"/>
            </a:endParaRPr>
          </a:p>
          <a:p>
            <a:pPr marL="697865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not</a:t>
            </a:r>
            <a:r>
              <a:rPr sz="2400" spc="-1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everyone</a:t>
            </a:r>
            <a:r>
              <a:rPr sz="24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is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 familiar</a:t>
            </a:r>
            <a:r>
              <a:rPr sz="2400" spc="-1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with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new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0C3A5D"/>
                </a:solidFill>
                <a:latin typeface="Garamond"/>
                <a:cs typeface="Garamond"/>
              </a:rPr>
              <a:t>laws</a:t>
            </a:r>
            <a:endParaRPr sz="2400">
              <a:latin typeface="Garamond"/>
              <a:cs typeface="Garamond"/>
            </a:endParaRPr>
          </a:p>
          <a:p>
            <a:pPr marL="240665" marR="5080" indent="-22860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  <a:tab pos="672465" algn="l"/>
                <a:tab pos="1625600" algn="l"/>
              </a:tabLst>
            </a:pP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A</a:t>
            </a:r>
            <a:r>
              <a:rPr sz="2800" spc="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5" dirty="0">
                <a:solidFill>
                  <a:srgbClr val="0C3A5D"/>
                </a:solidFill>
                <a:latin typeface="Garamond"/>
                <a:cs typeface="Garamond"/>
              </a:rPr>
              <a:t>lack</a:t>
            </a:r>
            <a:r>
              <a:rPr sz="2800" spc="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of	data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system impedes</a:t>
            </a:r>
            <a:r>
              <a:rPr sz="28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tracking </a:t>
            </a:r>
            <a:r>
              <a:rPr sz="2800" spc="-68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of	new</a:t>
            </a:r>
            <a:r>
              <a:rPr sz="2800" spc="-2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5" dirty="0">
                <a:solidFill>
                  <a:srgbClr val="0C3A5D"/>
                </a:solidFill>
                <a:latin typeface="Garamond"/>
                <a:cs typeface="Garamond"/>
              </a:rPr>
              <a:t>laws</a:t>
            </a:r>
            <a:endParaRPr sz="2800">
              <a:latin typeface="Garamond"/>
              <a:cs typeface="Garamond"/>
            </a:endParaRPr>
          </a:p>
          <a:p>
            <a:pPr marL="240665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A</a:t>
            </a:r>
            <a:r>
              <a:rPr sz="28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previous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attempt</a:t>
            </a:r>
            <a:r>
              <a:rPr sz="2800" spc="-1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fell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through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43393" y="1384553"/>
            <a:ext cx="3531235" cy="3685540"/>
          </a:xfrm>
          <a:prstGeom prst="rect">
            <a:avLst/>
          </a:prstGeom>
          <a:solidFill>
            <a:srgbClr val="CDC1CF"/>
          </a:solidFill>
          <a:ln w="38100">
            <a:solidFill>
              <a:srgbClr val="5A315F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92075" marR="97790">
              <a:lnSpc>
                <a:spcPct val="100000"/>
              </a:lnSpc>
              <a:spcBef>
                <a:spcPts val="145"/>
              </a:spcBef>
            </a:pPr>
            <a:r>
              <a:rPr sz="2600" dirty="0">
                <a:latin typeface="Garamond"/>
                <a:cs typeface="Garamond"/>
              </a:rPr>
              <a:t>“There is</a:t>
            </a:r>
            <a:r>
              <a:rPr sz="2600" spc="10" dirty="0">
                <a:latin typeface="Garamond"/>
                <a:cs typeface="Garamond"/>
              </a:rPr>
              <a:t> </a:t>
            </a:r>
            <a:r>
              <a:rPr sz="2600" dirty="0">
                <a:latin typeface="Garamond"/>
                <a:cs typeface="Garamond"/>
              </a:rPr>
              <a:t>simply</a:t>
            </a:r>
            <a:r>
              <a:rPr sz="2600" spc="-5" dirty="0">
                <a:latin typeface="Garamond"/>
                <a:cs typeface="Garamond"/>
              </a:rPr>
              <a:t> </a:t>
            </a:r>
            <a:r>
              <a:rPr sz="2600" dirty="0">
                <a:latin typeface="Garamond"/>
                <a:cs typeface="Garamond"/>
              </a:rPr>
              <a:t>no </a:t>
            </a:r>
            <a:r>
              <a:rPr sz="2600" spc="5" dirty="0">
                <a:latin typeface="Garamond"/>
                <a:cs typeface="Garamond"/>
              </a:rPr>
              <a:t> </a:t>
            </a:r>
            <a:r>
              <a:rPr sz="2600" dirty="0">
                <a:latin typeface="Garamond"/>
                <a:cs typeface="Garamond"/>
              </a:rPr>
              <a:t>system</a:t>
            </a:r>
            <a:r>
              <a:rPr sz="2600" spc="5" dirty="0">
                <a:latin typeface="Garamond"/>
                <a:cs typeface="Garamond"/>
              </a:rPr>
              <a:t> </a:t>
            </a:r>
            <a:r>
              <a:rPr sz="2600" dirty="0">
                <a:latin typeface="Garamond"/>
                <a:cs typeface="Garamond"/>
              </a:rPr>
              <a:t>in</a:t>
            </a:r>
            <a:r>
              <a:rPr sz="2600" spc="5" dirty="0">
                <a:latin typeface="Garamond"/>
                <a:cs typeface="Garamond"/>
              </a:rPr>
              <a:t> </a:t>
            </a:r>
            <a:r>
              <a:rPr sz="2600" spc="-5" dirty="0">
                <a:latin typeface="Garamond"/>
                <a:cs typeface="Garamond"/>
              </a:rPr>
              <a:t>place</a:t>
            </a:r>
            <a:r>
              <a:rPr sz="2600" spc="-10" dirty="0">
                <a:latin typeface="Garamond"/>
                <a:cs typeface="Garamond"/>
              </a:rPr>
              <a:t> </a:t>
            </a:r>
            <a:r>
              <a:rPr sz="2600" dirty="0">
                <a:latin typeface="Garamond"/>
                <a:cs typeface="Garamond"/>
              </a:rPr>
              <a:t>that </a:t>
            </a:r>
            <a:r>
              <a:rPr sz="2600" spc="5" dirty="0">
                <a:latin typeface="Garamond"/>
                <a:cs typeface="Garamond"/>
              </a:rPr>
              <a:t> </a:t>
            </a:r>
            <a:r>
              <a:rPr sz="2600" dirty="0">
                <a:latin typeface="Garamond"/>
                <a:cs typeface="Garamond"/>
              </a:rPr>
              <a:t>enables</a:t>
            </a:r>
            <a:r>
              <a:rPr sz="2600" spc="60" dirty="0">
                <a:latin typeface="Garamond"/>
                <a:cs typeface="Garamond"/>
              </a:rPr>
              <a:t> </a:t>
            </a:r>
            <a:r>
              <a:rPr sz="2600" dirty="0">
                <a:latin typeface="Garamond"/>
                <a:cs typeface="Garamond"/>
              </a:rPr>
              <a:t>us</a:t>
            </a:r>
            <a:r>
              <a:rPr sz="2600" spc="70" dirty="0">
                <a:latin typeface="Garamond"/>
                <a:cs typeface="Garamond"/>
              </a:rPr>
              <a:t> </a:t>
            </a:r>
            <a:r>
              <a:rPr sz="2600" dirty="0">
                <a:latin typeface="Garamond"/>
                <a:cs typeface="Garamond"/>
              </a:rPr>
              <a:t>to </a:t>
            </a:r>
            <a:r>
              <a:rPr sz="2600" spc="5" dirty="0">
                <a:latin typeface="Garamond"/>
                <a:cs typeface="Garamond"/>
              </a:rPr>
              <a:t> </a:t>
            </a:r>
            <a:r>
              <a:rPr sz="2600" b="1" u="heavy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consistently</a:t>
            </a:r>
            <a:r>
              <a:rPr sz="2600" b="1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600" spc="-5" dirty="0">
                <a:latin typeface="Garamond"/>
                <a:cs typeface="Garamond"/>
              </a:rPr>
              <a:t>and </a:t>
            </a:r>
            <a:r>
              <a:rPr sz="2600" b="1" u="heavy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reliably </a:t>
            </a:r>
            <a:r>
              <a:rPr sz="2600" b="1" spc="-63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600" b="1" u="heavy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gather</a:t>
            </a:r>
            <a:r>
              <a:rPr sz="2600" b="1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600" spc="5" dirty="0">
                <a:latin typeface="Garamond"/>
                <a:cs typeface="Garamond"/>
              </a:rPr>
              <a:t>important [court] </a:t>
            </a:r>
            <a:r>
              <a:rPr sz="2600" spc="10" dirty="0">
                <a:latin typeface="Garamond"/>
                <a:cs typeface="Garamond"/>
              </a:rPr>
              <a:t> </a:t>
            </a:r>
            <a:r>
              <a:rPr sz="2600" dirty="0">
                <a:latin typeface="Garamond"/>
                <a:cs typeface="Garamond"/>
              </a:rPr>
              <a:t>data </a:t>
            </a:r>
            <a:r>
              <a:rPr sz="2600" spc="-5" dirty="0">
                <a:latin typeface="Garamond"/>
                <a:cs typeface="Garamond"/>
              </a:rPr>
              <a:t>on</a:t>
            </a:r>
            <a:r>
              <a:rPr sz="2600" spc="-10" dirty="0">
                <a:latin typeface="Garamond"/>
                <a:cs typeface="Garamond"/>
              </a:rPr>
              <a:t> </a:t>
            </a:r>
            <a:r>
              <a:rPr sz="2600" dirty="0">
                <a:latin typeface="Garamond"/>
                <a:cs typeface="Garamond"/>
              </a:rPr>
              <a:t>almost</a:t>
            </a:r>
            <a:r>
              <a:rPr sz="2600" spc="5" dirty="0">
                <a:latin typeface="Garamond"/>
                <a:cs typeface="Garamond"/>
              </a:rPr>
              <a:t> </a:t>
            </a:r>
            <a:r>
              <a:rPr sz="2600" spc="-5" dirty="0">
                <a:latin typeface="Garamond"/>
                <a:cs typeface="Garamond"/>
              </a:rPr>
              <a:t>any </a:t>
            </a:r>
            <a:r>
              <a:rPr sz="2600" dirty="0">
                <a:latin typeface="Garamond"/>
                <a:cs typeface="Garamond"/>
              </a:rPr>
              <a:t> subject, including elder </a:t>
            </a:r>
            <a:r>
              <a:rPr sz="2600" spc="5" dirty="0">
                <a:latin typeface="Garamond"/>
                <a:cs typeface="Garamond"/>
              </a:rPr>
              <a:t> </a:t>
            </a:r>
            <a:r>
              <a:rPr sz="2600" spc="-25" dirty="0">
                <a:latin typeface="Garamond"/>
                <a:cs typeface="Garamond"/>
              </a:rPr>
              <a:t>abuse.”</a:t>
            </a:r>
            <a:endParaRPr sz="2600">
              <a:latin typeface="Garamond"/>
              <a:cs typeface="Garamond"/>
            </a:endParaRPr>
          </a:p>
          <a:p>
            <a:pPr marL="92075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Garamond"/>
                <a:cs typeface="Garamond"/>
              </a:rPr>
              <a:t>Jerry</a:t>
            </a:r>
            <a:r>
              <a:rPr sz="1200" spc="10" dirty="0">
                <a:latin typeface="Garamond"/>
                <a:cs typeface="Garamond"/>
              </a:rPr>
              <a:t> </a:t>
            </a:r>
            <a:r>
              <a:rPr sz="1200" spc="-10" dirty="0">
                <a:latin typeface="Garamond"/>
                <a:cs typeface="Garamond"/>
              </a:rPr>
              <a:t>Estes,</a:t>
            </a:r>
            <a:r>
              <a:rPr sz="1200" spc="-5" dirty="0">
                <a:latin typeface="Garamond"/>
                <a:cs typeface="Garamond"/>
              </a:rPr>
              <a:t> Former</a:t>
            </a:r>
            <a:r>
              <a:rPr sz="1200" spc="-10" dirty="0">
                <a:latin typeface="Garamond"/>
                <a:cs typeface="Garamond"/>
              </a:rPr>
              <a:t> Executive</a:t>
            </a:r>
            <a:r>
              <a:rPr sz="1200" spc="-15" dirty="0">
                <a:latin typeface="Garamond"/>
                <a:cs typeface="Garamond"/>
              </a:rPr>
              <a:t> </a:t>
            </a:r>
            <a:r>
              <a:rPr sz="1200" dirty="0">
                <a:latin typeface="Garamond"/>
                <a:cs typeface="Garamond"/>
              </a:rPr>
              <a:t>Director </a:t>
            </a:r>
            <a:r>
              <a:rPr sz="1200" spc="-5" dirty="0">
                <a:latin typeface="Garamond"/>
                <a:cs typeface="Garamond"/>
              </a:rPr>
              <a:t>of</a:t>
            </a:r>
            <a:r>
              <a:rPr sz="1200" spc="140" dirty="0">
                <a:latin typeface="Garamond"/>
                <a:cs typeface="Garamond"/>
              </a:rPr>
              <a:t> </a:t>
            </a:r>
            <a:r>
              <a:rPr sz="1200" dirty="0">
                <a:latin typeface="Garamond"/>
                <a:cs typeface="Garamond"/>
              </a:rPr>
              <a:t>the</a:t>
            </a:r>
            <a:endParaRPr sz="1200">
              <a:latin typeface="Garamond"/>
              <a:cs typeface="Garamond"/>
            </a:endParaRPr>
          </a:p>
          <a:p>
            <a:pPr marL="92075">
              <a:lnSpc>
                <a:spcPct val="100000"/>
              </a:lnSpc>
            </a:pPr>
            <a:r>
              <a:rPr sz="1200" spc="-15" dirty="0">
                <a:latin typeface="Garamond"/>
                <a:cs typeface="Garamond"/>
              </a:rPr>
              <a:t>Tennessee</a:t>
            </a:r>
            <a:r>
              <a:rPr sz="1200" spc="-5" dirty="0">
                <a:latin typeface="Garamond"/>
                <a:cs typeface="Garamond"/>
              </a:rPr>
              <a:t> District</a:t>
            </a:r>
            <a:r>
              <a:rPr sz="1200" dirty="0">
                <a:latin typeface="Garamond"/>
                <a:cs typeface="Garamond"/>
              </a:rPr>
              <a:t> Attorney</a:t>
            </a:r>
            <a:r>
              <a:rPr sz="1200" spc="-5" dirty="0">
                <a:latin typeface="Garamond"/>
                <a:cs typeface="Garamond"/>
              </a:rPr>
              <a:t> </a:t>
            </a:r>
            <a:r>
              <a:rPr sz="1200" spc="-10" dirty="0">
                <a:latin typeface="Garamond"/>
                <a:cs typeface="Garamond"/>
              </a:rPr>
              <a:t>General’s</a:t>
            </a:r>
            <a:r>
              <a:rPr sz="1200" spc="-25" dirty="0">
                <a:latin typeface="Garamond"/>
                <a:cs typeface="Garamond"/>
              </a:rPr>
              <a:t> </a:t>
            </a:r>
            <a:r>
              <a:rPr sz="1200" dirty="0">
                <a:latin typeface="Garamond"/>
                <a:cs typeface="Garamond"/>
              </a:rPr>
              <a:t>Conference</a:t>
            </a:r>
            <a:endParaRPr sz="12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7969" y="67183"/>
            <a:ext cx="803846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algn="ctr">
              <a:lnSpc>
                <a:spcPts val="4105"/>
              </a:lnSpc>
              <a:spcBef>
                <a:spcPts val="100"/>
              </a:spcBef>
            </a:pPr>
            <a:r>
              <a:rPr spc="-5" dirty="0"/>
              <a:t>Conclusion</a:t>
            </a:r>
            <a:r>
              <a:rPr spc="-50" dirty="0"/>
              <a:t> </a:t>
            </a:r>
            <a:r>
              <a:rPr dirty="0"/>
              <a:t>5:</a:t>
            </a:r>
          </a:p>
          <a:p>
            <a:pPr algn="ctr">
              <a:lnSpc>
                <a:spcPts val="4105"/>
              </a:lnSpc>
            </a:pPr>
            <a:r>
              <a:rPr spc="-10" dirty="0"/>
              <a:t>District </a:t>
            </a:r>
            <a:r>
              <a:rPr spc="15" dirty="0"/>
              <a:t>attorneys</a:t>
            </a:r>
            <a:r>
              <a:rPr spc="-20" dirty="0"/>
              <a:t> </a:t>
            </a:r>
            <a:r>
              <a:rPr spc="-5" dirty="0"/>
              <a:t>indicate </a:t>
            </a:r>
            <a:r>
              <a:rPr dirty="0"/>
              <a:t>a</a:t>
            </a:r>
            <a:r>
              <a:rPr spc="-5" dirty="0"/>
              <a:t> need</a:t>
            </a:r>
            <a:r>
              <a:rPr spc="-25" dirty="0"/>
              <a:t> </a:t>
            </a:r>
            <a:r>
              <a:rPr spc="10" dirty="0"/>
              <a:t>for</a:t>
            </a:r>
            <a:r>
              <a:rPr spc="-5" dirty="0"/>
              <a:t> </a:t>
            </a:r>
            <a:r>
              <a:rPr spc="10" dirty="0"/>
              <a:t>staff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Financial exploitation</a:t>
            </a:r>
            <a:r>
              <a:rPr spc="-10" dirty="0"/>
              <a:t> </a:t>
            </a:r>
            <a:r>
              <a:rPr spc="-5" dirty="0"/>
              <a:t>cases</a:t>
            </a:r>
            <a:r>
              <a:rPr spc="-55" dirty="0"/>
              <a:t> </a:t>
            </a:r>
            <a:r>
              <a:rPr spc="-5" dirty="0"/>
              <a:t>are</a:t>
            </a:r>
          </a:p>
          <a:p>
            <a:pPr marL="697865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complex,</a:t>
            </a:r>
            <a:endParaRPr sz="2400" dirty="0">
              <a:latin typeface="Garamond"/>
              <a:cs typeface="Garamond"/>
            </a:endParaRPr>
          </a:p>
          <a:p>
            <a:pPr marL="697865" lvl="1" indent="-2292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challenging,</a:t>
            </a:r>
            <a:r>
              <a:rPr sz="2400" spc="-4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and</a:t>
            </a:r>
            <a:endParaRPr sz="2400" dirty="0">
              <a:latin typeface="Garamond"/>
              <a:cs typeface="Garamond"/>
            </a:endParaRPr>
          </a:p>
          <a:p>
            <a:pPr marL="697865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resource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20" dirty="0">
                <a:solidFill>
                  <a:srgbClr val="0C3A5D"/>
                </a:solidFill>
                <a:latin typeface="Garamond"/>
                <a:cs typeface="Garamond"/>
              </a:rPr>
              <a:t>intensive.</a:t>
            </a:r>
            <a:endParaRPr sz="2400" dirty="0">
              <a:latin typeface="Garamond"/>
              <a:cs typeface="Garamond"/>
            </a:endParaRPr>
          </a:p>
          <a:p>
            <a:pPr marL="240665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Some</a:t>
            </a:r>
            <a:r>
              <a:rPr spc="-15" dirty="0"/>
              <a:t> </a:t>
            </a:r>
            <a:r>
              <a:rPr spc="-5" dirty="0"/>
              <a:t>districts</a:t>
            </a:r>
            <a:r>
              <a:rPr spc="-15" dirty="0"/>
              <a:t> lack</a:t>
            </a:r>
          </a:p>
          <a:p>
            <a:pPr marL="697865" marR="5080" lvl="1" indent="-228600">
              <a:lnSpc>
                <a:spcPts val="2590"/>
              </a:lnSpc>
              <a:spcBef>
                <a:spcPts val="57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5" dirty="0">
                <a:solidFill>
                  <a:srgbClr val="0C3A5D"/>
                </a:solidFill>
                <a:latin typeface="Garamond"/>
                <a:cs typeface="Garamond"/>
              </a:rPr>
              <a:t>expertise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in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tracking assets and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forensic </a:t>
            </a:r>
            <a:r>
              <a:rPr sz="2400" spc="-59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accounting,</a:t>
            </a:r>
            <a:endParaRPr sz="2400" dirty="0">
              <a:latin typeface="Garamond"/>
              <a:cs typeface="Garamond"/>
            </a:endParaRPr>
          </a:p>
          <a:p>
            <a:pPr marL="697865" lvl="1" indent="-229235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criminal</a:t>
            </a:r>
            <a:r>
              <a:rPr sz="2400" spc="-4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investigators,</a:t>
            </a:r>
            <a:r>
              <a:rPr sz="2400" spc="-3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and</a:t>
            </a:r>
            <a:endParaRPr sz="2400" dirty="0">
              <a:latin typeface="Garamond"/>
              <a:cs typeface="Garamond"/>
            </a:endParaRPr>
          </a:p>
          <a:p>
            <a:pPr marL="697865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solidFill>
                  <a:srgbClr val="0C3A5D"/>
                </a:solidFill>
                <a:latin typeface="Garamond"/>
                <a:cs typeface="Garamond"/>
              </a:rPr>
              <a:t>training.</a:t>
            </a:r>
            <a:endParaRPr sz="2400" dirty="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43393" y="1384553"/>
            <a:ext cx="3531235" cy="3385185"/>
          </a:xfrm>
          <a:prstGeom prst="rect">
            <a:avLst/>
          </a:prstGeom>
          <a:solidFill>
            <a:srgbClr val="CDC1CF"/>
          </a:solidFill>
          <a:ln w="38100">
            <a:solidFill>
              <a:srgbClr val="5A315F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92075" marR="247650">
              <a:lnSpc>
                <a:spcPct val="100000"/>
              </a:lnSpc>
              <a:spcBef>
                <a:spcPts val="195"/>
              </a:spcBef>
            </a:pPr>
            <a:r>
              <a:rPr sz="2000" spc="-5" dirty="0">
                <a:latin typeface="Garamond"/>
                <a:cs typeface="Garamond"/>
              </a:rPr>
              <a:t>“</a:t>
            </a:r>
            <a:r>
              <a:rPr sz="2000" b="1" u="heavy" spc="-5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Manpower is </a:t>
            </a:r>
            <a:r>
              <a:rPr sz="2000" b="1" u="heavy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the </a:t>
            </a:r>
            <a:r>
              <a:rPr sz="2000" b="1" u="heavy" spc="-10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biggest </a:t>
            </a:r>
            <a:r>
              <a:rPr sz="2000" b="1" spc="-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000" b="1" u="heavy" spc="-5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lacking </a:t>
            </a:r>
            <a:r>
              <a:rPr sz="2000" b="1" u="heavy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resource</a:t>
            </a:r>
            <a:r>
              <a:rPr sz="2000" dirty="0">
                <a:latin typeface="Garamond"/>
                <a:cs typeface="Garamond"/>
              </a:rPr>
              <a:t>, particularly </a:t>
            </a:r>
            <a:r>
              <a:rPr sz="2000" spc="5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with</a:t>
            </a:r>
            <a:r>
              <a:rPr sz="2000" spc="-5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financial</a:t>
            </a:r>
            <a:r>
              <a:rPr sz="2000" spc="1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exploitation</a:t>
            </a:r>
            <a:r>
              <a:rPr sz="2000" spc="-5" dirty="0">
                <a:latin typeface="Garamond"/>
                <a:cs typeface="Garamond"/>
              </a:rPr>
              <a:t> </a:t>
            </a:r>
            <a:r>
              <a:rPr sz="2000" spc="-10" dirty="0">
                <a:latin typeface="Garamond"/>
                <a:cs typeface="Garamond"/>
              </a:rPr>
              <a:t>cases, </a:t>
            </a:r>
            <a:r>
              <a:rPr sz="2000" spc="-484" dirty="0">
                <a:latin typeface="Garamond"/>
                <a:cs typeface="Garamond"/>
              </a:rPr>
              <a:t> </a:t>
            </a:r>
            <a:r>
              <a:rPr sz="2000" spc="-5" dirty="0">
                <a:latin typeface="Garamond"/>
                <a:cs typeface="Garamond"/>
              </a:rPr>
              <a:t>which </a:t>
            </a:r>
            <a:r>
              <a:rPr sz="2000" dirty="0">
                <a:latin typeface="Garamond"/>
                <a:cs typeface="Garamond"/>
              </a:rPr>
              <a:t>can be tedious </a:t>
            </a:r>
            <a:r>
              <a:rPr sz="2000" spc="-5" dirty="0">
                <a:latin typeface="Garamond"/>
                <a:cs typeface="Garamond"/>
              </a:rPr>
              <a:t>and </a:t>
            </a:r>
            <a:r>
              <a:rPr sz="2000" dirty="0">
                <a:latin typeface="Garamond"/>
                <a:cs typeface="Garamond"/>
              </a:rPr>
              <a:t>time </a:t>
            </a:r>
            <a:r>
              <a:rPr sz="2000" spc="5" dirty="0">
                <a:latin typeface="Garamond"/>
                <a:cs typeface="Garamond"/>
              </a:rPr>
              <a:t> </a:t>
            </a:r>
            <a:r>
              <a:rPr sz="2000" spc="-10" dirty="0">
                <a:latin typeface="Garamond"/>
                <a:cs typeface="Garamond"/>
              </a:rPr>
              <a:t>consuming. </a:t>
            </a:r>
            <a:r>
              <a:rPr sz="2000" dirty="0">
                <a:latin typeface="Garamond"/>
                <a:cs typeface="Garamond"/>
              </a:rPr>
              <a:t>Some </a:t>
            </a:r>
            <a:r>
              <a:rPr sz="2000" spc="-5" dirty="0">
                <a:latin typeface="Garamond"/>
                <a:cs typeface="Garamond"/>
              </a:rPr>
              <a:t>also </a:t>
            </a:r>
            <a:r>
              <a:rPr sz="2000" dirty="0">
                <a:latin typeface="Garamond"/>
                <a:cs typeface="Garamond"/>
              </a:rPr>
              <a:t>require </a:t>
            </a:r>
            <a:r>
              <a:rPr sz="2000" spc="5" dirty="0">
                <a:latin typeface="Garamond"/>
                <a:cs typeface="Garamond"/>
              </a:rPr>
              <a:t> </a:t>
            </a:r>
            <a:r>
              <a:rPr sz="2000" b="1" u="heavy" spc="-10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specialized </a:t>
            </a:r>
            <a:r>
              <a:rPr sz="2000" b="1" u="heavy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skill and </a:t>
            </a:r>
            <a:r>
              <a:rPr sz="2000" b="1" u="heavy" spc="-5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training</a:t>
            </a:r>
            <a:r>
              <a:rPr sz="2000" spc="-5" dirty="0">
                <a:latin typeface="Garamond"/>
                <a:cs typeface="Garamond"/>
              </a:rPr>
              <a:t>, </a:t>
            </a:r>
            <a:r>
              <a:rPr sz="2000" spc="-484" dirty="0">
                <a:latin typeface="Garamond"/>
                <a:cs typeface="Garamond"/>
              </a:rPr>
              <a:t> </a:t>
            </a:r>
            <a:r>
              <a:rPr sz="2000" spc="-5" dirty="0">
                <a:latin typeface="Garamond"/>
                <a:cs typeface="Garamond"/>
              </a:rPr>
              <a:t>and </a:t>
            </a:r>
            <a:r>
              <a:rPr sz="2000" dirty="0">
                <a:latin typeface="Garamond"/>
                <a:cs typeface="Garamond"/>
              </a:rPr>
              <a:t>most</a:t>
            </a:r>
            <a:r>
              <a:rPr sz="2000" spc="-5" dirty="0">
                <a:latin typeface="Garamond"/>
                <a:cs typeface="Garamond"/>
              </a:rPr>
              <a:t> </a:t>
            </a:r>
            <a:r>
              <a:rPr sz="2000" spc="-10" dirty="0">
                <a:latin typeface="Garamond"/>
                <a:cs typeface="Garamond"/>
              </a:rPr>
              <a:t>law</a:t>
            </a:r>
            <a:r>
              <a:rPr sz="2000" spc="-5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enforcement </a:t>
            </a:r>
            <a:r>
              <a:rPr sz="2000" spc="5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officers</a:t>
            </a:r>
            <a:r>
              <a:rPr sz="2000" spc="-1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are</a:t>
            </a:r>
            <a:r>
              <a:rPr sz="2000" spc="-10" dirty="0">
                <a:latin typeface="Garamond"/>
                <a:cs typeface="Garamond"/>
              </a:rPr>
              <a:t> </a:t>
            </a:r>
            <a:r>
              <a:rPr sz="2000" spc="-5" dirty="0">
                <a:latin typeface="Garamond"/>
                <a:cs typeface="Garamond"/>
              </a:rPr>
              <a:t>not</a:t>
            </a:r>
            <a:r>
              <a:rPr sz="2000" dirty="0">
                <a:latin typeface="Garamond"/>
                <a:cs typeface="Garamond"/>
              </a:rPr>
              <a:t> trained</a:t>
            </a:r>
          </a:p>
          <a:p>
            <a:pPr marL="92075">
              <a:lnSpc>
                <a:spcPct val="100000"/>
              </a:lnSpc>
            </a:pPr>
            <a:r>
              <a:rPr sz="2000" spc="-10" dirty="0">
                <a:latin typeface="Garamond"/>
                <a:cs typeface="Garamond"/>
              </a:rPr>
              <a:t>accountants.”</a:t>
            </a:r>
            <a:endParaRPr sz="2000" dirty="0">
              <a:latin typeface="Garamond"/>
              <a:cs typeface="Garamond"/>
            </a:endParaRPr>
          </a:p>
          <a:p>
            <a:pPr marL="911860" marR="82550" indent="-814069">
              <a:lnSpc>
                <a:spcPct val="107100"/>
              </a:lnSpc>
              <a:spcBef>
                <a:spcPts val="590"/>
              </a:spcBef>
            </a:pPr>
            <a:r>
              <a:rPr sz="1400" spc="-5" dirty="0">
                <a:latin typeface="Garamond"/>
                <a:cs typeface="Garamond"/>
              </a:rPr>
              <a:t>-Response</a:t>
            </a:r>
            <a:r>
              <a:rPr sz="1400" spc="-40" dirty="0">
                <a:latin typeface="Garamond"/>
                <a:cs typeface="Garamond"/>
              </a:rPr>
              <a:t> </a:t>
            </a:r>
            <a:r>
              <a:rPr sz="1400" dirty="0">
                <a:latin typeface="Garamond"/>
                <a:cs typeface="Garamond"/>
              </a:rPr>
              <a:t>from</a:t>
            </a:r>
            <a:r>
              <a:rPr sz="1400" spc="-30" dirty="0">
                <a:latin typeface="Garamond"/>
                <a:cs typeface="Garamond"/>
              </a:rPr>
              <a:t> </a:t>
            </a:r>
            <a:r>
              <a:rPr sz="1400" dirty="0">
                <a:latin typeface="Garamond"/>
                <a:cs typeface="Garamond"/>
              </a:rPr>
              <a:t>one</a:t>
            </a:r>
            <a:r>
              <a:rPr sz="1400" spc="-15" dirty="0">
                <a:latin typeface="Garamond"/>
                <a:cs typeface="Garamond"/>
              </a:rPr>
              <a:t> </a:t>
            </a:r>
            <a:r>
              <a:rPr sz="1400" spc="-5" dirty="0">
                <a:latin typeface="Garamond"/>
                <a:cs typeface="Garamond"/>
              </a:rPr>
              <a:t>of</a:t>
            </a:r>
            <a:r>
              <a:rPr sz="1400" spc="165" dirty="0">
                <a:latin typeface="Garamond"/>
                <a:cs typeface="Garamond"/>
              </a:rPr>
              <a:t> </a:t>
            </a:r>
            <a:r>
              <a:rPr sz="1400" dirty="0">
                <a:latin typeface="Garamond"/>
                <a:cs typeface="Garamond"/>
              </a:rPr>
              <a:t>the judicial</a:t>
            </a:r>
            <a:r>
              <a:rPr sz="1400" spc="-5" dirty="0">
                <a:latin typeface="Garamond"/>
                <a:cs typeface="Garamond"/>
              </a:rPr>
              <a:t> </a:t>
            </a:r>
            <a:r>
              <a:rPr sz="1400" dirty="0">
                <a:latin typeface="Garamond"/>
                <a:cs typeface="Garamond"/>
              </a:rPr>
              <a:t>districts</a:t>
            </a:r>
            <a:r>
              <a:rPr sz="1400" spc="5" dirty="0">
                <a:latin typeface="Garamond"/>
                <a:cs typeface="Garamond"/>
              </a:rPr>
              <a:t> </a:t>
            </a:r>
            <a:r>
              <a:rPr lang="en-US" sz="1400" dirty="0">
                <a:latin typeface="Garamond"/>
                <a:cs typeface="Garamond"/>
              </a:rPr>
              <a:t>that</a:t>
            </a:r>
            <a:r>
              <a:rPr sz="1400" dirty="0">
                <a:latin typeface="Garamond"/>
                <a:cs typeface="Garamond"/>
              </a:rPr>
              <a:t> </a:t>
            </a:r>
            <a:r>
              <a:rPr sz="1400" spc="-335" dirty="0">
                <a:latin typeface="Garamond"/>
                <a:cs typeface="Garamond"/>
              </a:rPr>
              <a:t> </a:t>
            </a:r>
            <a:r>
              <a:rPr sz="1400" dirty="0">
                <a:latin typeface="Garamond"/>
                <a:cs typeface="Garamond"/>
              </a:rPr>
              <a:t>responded</a:t>
            </a:r>
            <a:r>
              <a:rPr sz="1400" spc="-55" dirty="0">
                <a:latin typeface="Garamond"/>
                <a:cs typeface="Garamond"/>
              </a:rPr>
              <a:t> </a:t>
            </a:r>
            <a:r>
              <a:rPr sz="1400" dirty="0">
                <a:latin typeface="Garamond"/>
                <a:cs typeface="Garamond"/>
              </a:rPr>
              <a:t>to</a:t>
            </a:r>
            <a:r>
              <a:rPr sz="1400" spc="-20" dirty="0">
                <a:latin typeface="Garamond"/>
                <a:cs typeface="Garamond"/>
              </a:rPr>
              <a:t> </a:t>
            </a:r>
            <a:r>
              <a:rPr sz="1400" dirty="0">
                <a:latin typeface="Garamond"/>
                <a:cs typeface="Garamond"/>
              </a:rPr>
              <a:t>questions</a:t>
            </a:r>
            <a:r>
              <a:rPr sz="1400" spc="-25" dirty="0">
                <a:latin typeface="Garamond"/>
                <a:cs typeface="Garamond"/>
              </a:rPr>
              <a:t> </a:t>
            </a:r>
            <a:r>
              <a:rPr sz="1400" dirty="0">
                <a:latin typeface="Garamond"/>
                <a:cs typeface="Garamond"/>
              </a:rPr>
              <a:t>from</a:t>
            </a:r>
            <a:r>
              <a:rPr sz="1400" spc="-35" dirty="0">
                <a:latin typeface="Garamond"/>
                <a:cs typeface="Garamond"/>
              </a:rPr>
              <a:t> </a:t>
            </a:r>
            <a:r>
              <a:rPr sz="1400" dirty="0">
                <a:latin typeface="Garamond"/>
                <a:cs typeface="Garamond"/>
              </a:rPr>
              <a:t>OREA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329" y="67183"/>
            <a:ext cx="6172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Policy</a:t>
            </a:r>
            <a:r>
              <a:rPr spc="-5" dirty="0"/>
              <a:t> </a:t>
            </a:r>
            <a:r>
              <a:rPr dirty="0"/>
              <a:t>options</a:t>
            </a:r>
            <a:r>
              <a:rPr spc="-15" dirty="0"/>
              <a:t> </a:t>
            </a:r>
            <a:r>
              <a:rPr spc="10" dirty="0"/>
              <a:t>for</a:t>
            </a:r>
            <a:r>
              <a:rPr spc="-30" dirty="0"/>
              <a:t> </a:t>
            </a:r>
            <a:r>
              <a:rPr dirty="0"/>
              <a:t>consideration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0155" y="899971"/>
            <a:ext cx="9645015" cy="4471096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solidFill>
                  <a:srgbClr val="0C3A5D"/>
                </a:solidFill>
                <a:latin typeface="Garamond"/>
                <a:cs typeface="Garamond"/>
              </a:rPr>
              <a:t>The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 General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 Assembly</a:t>
            </a:r>
            <a:r>
              <a:rPr sz="28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5" dirty="0">
                <a:solidFill>
                  <a:srgbClr val="0C3A5D"/>
                </a:solidFill>
                <a:latin typeface="Garamond"/>
                <a:cs typeface="Garamond"/>
              </a:rPr>
              <a:t>may</a:t>
            </a:r>
            <a:r>
              <a:rPr sz="28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wish to</a:t>
            </a:r>
            <a:endParaRPr sz="2800" dirty="0">
              <a:latin typeface="Garamond"/>
              <a:cs typeface="Garamond"/>
            </a:endParaRPr>
          </a:p>
          <a:p>
            <a:pPr marL="698500" lvl="1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expand</a:t>
            </a:r>
            <a:r>
              <a:rPr sz="2400" spc="-2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APS</a:t>
            </a:r>
            <a:r>
              <a:rPr sz="2400" spc="-2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criteria</a:t>
            </a:r>
            <a:endParaRPr sz="2400" dirty="0">
              <a:latin typeface="Garamond"/>
              <a:cs typeface="Garamond"/>
            </a:endParaRPr>
          </a:p>
          <a:p>
            <a:pPr marL="698500" lvl="1" indent="-228600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create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additional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intake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staff</a:t>
            </a:r>
            <a:r>
              <a:rPr sz="2400" spc="30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positions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at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APS</a:t>
            </a:r>
            <a:endParaRPr sz="2400" dirty="0">
              <a:latin typeface="Garamond"/>
              <a:cs typeface="Garamond"/>
            </a:endParaRPr>
          </a:p>
          <a:p>
            <a:pPr marL="698500" lvl="1" indent="-228600">
              <a:lnSpc>
                <a:spcPts val="2740"/>
              </a:lnSpc>
              <a:spcBef>
                <a:spcPts val="9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10" dirty="0">
                <a:solidFill>
                  <a:srgbClr val="0C3A5D"/>
                </a:solidFill>
                <a:latin typeface="Garamond"/>
                <a:cs typeface="Garamond"/>
              </a:rPr>
              <a:t>urge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the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 federal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government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to</a:t>
            </a:r>
            <a:r>
              <a:rPr sz="2400" spc="1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allow</a:t>
            </a:r>
            <a:r>
              <a:rPr sz="24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state</a:t>
            </a:r>
            <a:r>
              <a:rPr sz="2400" spc="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Medicaid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Fraud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Control </a:t>
            </a:r>
            <a:r>
              <a:rPr lang="en-US" sz="2400" spc="-5" dirty="0">
                <a:solidFill>
                  <a:srgbClr val="0C3A5D"/>
                </a:solidFill>
                <a:latin typeface="Garamond"/>
                <a:cs typeface="Garamond"/>
              </a:rPr>
              <a:t>Division</a:t>
            </a:r>
            <a:r>
              <a:rPr sz="24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to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investigate Medicaid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fraud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outside of</a:t>
            </a:r>
            <a:r>
              <a:rPr sz="2400" spc="3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institutional</a:t>
            </a:r>
            <a:r>
              <a:rPr sz="2400" spc="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settings</a:t>
            </a:r>
            <a:endParaRPr sz="2400" dirty="0">
              <a:latin typeface="Garamond"/>
              <a:cs typeface="Garamond"/>
            </a:endParaRPr>
          </a:p>
          <a:p>
            <a:pPr marL="698500" lvl="1" indent="-228600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revise state</a:t>
            </a:r>
            <a:r>
              <a:rPr sz="24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0C3A5D"/>
                </a:solidFill>
                <a:latin typeface="Garamond"/>
                <a:cs typeface="Garamond"/>
              </a:rPr>
              <a:t>law</a:t>
            </a:r>
            <a:r>
              <a:rPr sz="2400" spc="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concerning</a:t>
            </a:r>
            <a:r>
              <a:rPr sz="24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the</a:t>
            </a:r>
            <a:r>
              <a:rPr sz="24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confidentiality</a:t>
            </a:r>
            <a:r>
              <a:rPr sz="24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of</a:t>
            </a:r>
            <a:r>
              <a:rPr sz="2400" spc="32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reporters to</a:t>
            </a:r>
            <a:r>
              <a:rPr sz="2400" spc="1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APS</a:t>
            </a:r>
            <a:endParaRPr sz="2400" dirty="0">
              <a:latin typeface="Garamond"/>
              <a:cs typeface="Garamond"/>
            </a:endParaRPr>
          </a:p>
          <a:p>
            <a:pPr marL="698500" lvl="1" indent="-228600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fund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additional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staff</a:t>
            </a:r>
            <a:r>
              <a:rPr sz="2400" spc="3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positions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for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district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 attorneys</a:t>
            </a:r>
            <a:r>
              <a:rPr sz="24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general</a:t>
            </a:r>
            <a:endParaRPr sz="2400" dirty="0">
              <a:latin typeface="Garamond"/>
              <a:cs typeface="Garamond"/>
            </a:endParaRPr>
          </a:p>
          <a:p>
            <a:pPr marL="698500" lvl="1" indent="-228600">
              <a:lnSpc>
                <a:spcPts val="2775"/>
              </a:lnSpc>
              <a:spcBef>
                <a:spcPts val="91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fund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and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mandate</a:t>
            </a:r>
            <a:r>
              <a:rPr sz="24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improvements</a:t>
            </a:r>
            <a:r>
              <a:rPr sz="2400" spc="2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to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data</a:t>
            </a:r>
            <a:r>
              <a:rPr sz="24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collection</a:t>
            </a:r>
            <a:r>
              <a:rPr sz="2400" spc="1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of</a:t>
            </a:r>
            <a:r>
              <a:rPr sz="2400" spc="31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elder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abuse</a:t>
            </a:r>
            <a:r>
              <a:rPr sz="2400" spc="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cases</a:t>
            </a:r>
            <a:endParaRPr sz="2400" dirty="0">
              <a:latin typeface="Garamond"/>
              <a:cs typeface="Garamond"/>
            </a:endParaRPr>
          </a:p>
          <a:p>
            <a:pPr marL="1155700" lvl="2" indent="-228600">
              <a:lnSpc>
                <a:spcPts val="2175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create</a:t>
            </a:r>
            <a:r>
              <a:rPr sz="2000" spc="-3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a</a:t>
            </a:r>
            <a:r>
              <a:rPr sz="2000" spc="-2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statewide</a:t>
            </a:r>
            <a:r>
              <a:rPr sz="20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system</a:t>
            </a:r>
            <a:endParaRPr sz="2000" dirty="0">
              <a:latin typeface="Garamond"/>
              <a:cs typeface="Garamond"/>
            </a:endParaRPr>
          </a:p>
          <a:p>
            <a:pPr marL="1155700" lvl="2" indent="-228600">
              <a:lnSpc>
                <a:spcPts val="216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report</a:t>
            </a:r>
            <a:r>
              <a:rPr sz="20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the</a:t>
            </a: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10" dirty="0">
                <a:solidFill>
                  <a:srgbClr val="859DAD"/>
                </a:solidFill>
                <a:latin typeface="Garamond"/>
                <a:cs typeface="Garamond"/>
              </a:rPr>
              <a:t>age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of</a:t>
            </a:r>
            <a:r>
              <a:rPr sz="2000" spc="26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victims to the</a:t>
            </a: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Administrative</a:t>
            </a:r>
            <a:r>
              <a:rPr sz="2000" spc="-3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Office</a:t>
            </a: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of</a:t>
            </a:r>
            <a:r>
              <a:rPr sz="2000" spc="27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the </a:t>
            </a: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Courts</a:t>
            </a:r>
            <a:endParaRPr sz="2000" dirty="0">
              <a:latin typeface="Garamond"/>
              <a:cs typeface="Garamond"/>
            </a:endParaRPr>
          </a:p>
          <a:p>
            <a:pPr marL="1155700" lvl="2" indent="-228600">
              <a:lnSpc>
                <a:spcPts val="228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more</a:t>
            </a:r>
            <a:r>
              <a:rPr sz="2000" spc="-1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detailed </a:t>
            </a: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information</a:t>
            </a:r>
            <a:r>
              <a:rPr sz="2000" spc="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in the</a:t>
            </a:r>
            <a:r>
              <a:rPr sz="2000" spc="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annual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reports</a:t>
            </a:r>
            <a:r>
              <a:rPr sz="2000" spc="-1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about</a:t>
            </a: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55" dirty="0">
                <a:solidFill>
                  <a:srgbClr val="859DAD"/>
                </a:solidFill>
                <a:latin typeface="Garamond"/>
                <a:cs typeface="Garamond"/>
              </a:rPr>
              <a:t>VAPITs</a:t>
            </a:r>
            <a:endParaRPr sz="20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329" y="67183"/>
            <a:ext cx="6172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Policy</a:t>
            </a:r>
            <a:r>
              <a:rPr spc="-5" dirty="0"/>
              <a:t> </a:t>
            </a:r>
            <a:r>
              <a:rPr dirty="0"/>
              <a:t>options</a:t>
            </a:r>
            <a:r>
              <a:rPr spc="-15" dirty="0"/>
              <a:t> </a:t>
            </a:r>
            <a:r>
              <a:rPr spc="10" dirty="0"/>
              <a:t>for</a:t>
            </a:r>
            <a:r>
              <a:rPr spc="-30" dirty="0"/>
              <a:t> </a:t>
            </a:r>
            <a:r>
              <a:rPr dirty="0"/>
              <a:t>consideration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0155" y="899971"/>
            <a:ext cx="9530080" cy="29038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Adult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5" dirty="0">
                <a:solidFill>
                  <a:srgbClr val="0C3A5D"/>
                </a:solidFill>
                <a:latin typeface="Garamond"/>
                <a:cs typeface="Garamond"/>
              </a:rPr>
              <a:t>Protective</a:t>
            </a:r>
            <a:r>
              <a:rPr sz="2800" spc="-2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10" dirty="0">
                <a:solidFill>
                  <a:srgbClr val="0C3A5D"/>
                </a:solidFill>
                <a:latin typeface="Garamond"/>
                <a:cs typeface="Garamond"/>
              </a:rPr>
              <a:t>Services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5" dirty="0">
                <a:solidFill>
                  <a:srgbClr val="0C3A5D"/>
                </a:solidFill>
                <a:latin typeface="Garamond"/>
                <a:cs typeface="Garamond"/>
              </a:rPr>
              <a:t>may</a:t>
            </a:r>
            <a:r>
              <a:rPr sz="28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wish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to</a:t>
            </a:r>
            <a:endParaRPr sz="2800">
              <a:latin typeface="Garamond"/>
              <a:cs typeface="Garamond"/>
            </a:endParaRPr>
          </a:p>
          <a:p>
            <a:pPr marL="698500" lvl="1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publish</a:t>
            </a:r>
            <a:r>
              <a:rPr sz="2400" spc="-2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an</a:t>
            </a:r>
            <a:r>
              <a:rPr sz="2400" spc="-2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annual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5" dirty="0">
                <a:solidFill>
                  <a:srgbClr val="0C3A5D"/>
                </a:solidFill>
                <a:latin typeface="Garamond"/>
                <a:cs typeface="Garamond"/>
              </a:rPr>
              <a:t>report</a:t>
            </a:r>
            <a:endParaRPr sz="2400">
              <a:latin typeface="Garamond"/>
              <a:cs typeface="Garamond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create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a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guidebook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for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financial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institutions</a:t>
            </a:r>
            <a:endParaRPr sz="2400">
              <a:latin typeface="Garamond"/>
              <a:cs typeface="Garamond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0C3A5D"/>
              </a:buClr>
              <a:buFont typeface="Arial"/>
              <a:buChar char="•"/>
            </a:pPr>
            <a:endParaRPr sz="3300">
              <a:latin typeface="Garamond"/>
              <a:cs typeface="Garamond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Organizations</a:t>
            </a:r>
            <a:r>
              <a:rPr sz="28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represented</a:t>
            </a:r>
            <a:r>
              <a:rPr sz="28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on</a:t>
            </a:r>
            <a:r>
              <a:rPr sz="28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the 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Elder</a:t>
            </a:r>
            <a:r>
              <a:rPr sz="28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Abuse</a:t>
            </a:r>
            <a:r>
              <a:rPr sz="28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35" dirty="0">
                <a:solidFill>
                  <a:srgbClr val="0C3A5D"/>
                </a:solidFill>
                <a:latin typeface="Garamond"/>
                <a:cs typeface="Garamond"/>
              </a:rPr>
              <a:t>Task</a:t>
            </a:r>
            <a:r>
              <a:rPr sz="2800" spc="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30" dirty="0">
                <a:solidFill>
                  <a:srgbClr val="0C3A5D"/>
                </a:solidFill>
                <a:latin typeface="Garamond"/>
                <a:cs typeface="Garamond"/>
              </a:rPr>
              <a:t>Force</a:t>
            </a:r>
            <a:r>
              <a:rPr sz="2800" spc="1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could</a:t>
            </a:r>
            <a:endParaRPr sz="2800">
              <a:latin typeface="Garamond"/>
              <a:cs typeface="Garamond"/>
            </a:endParaRPr>
          </a:p>
          <a:p>
            <a:pPr marL="698500" lvl="1" indent="-228600">
              <a:lnSpc>
                <a:spcPts val="2735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use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geographical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 analysis</a:t>
            </a:r>
            <a:r>
              <a:rPr sz="2400" spc="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presented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 in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85" dirty="0">
                <a:solidFill>
                  <a:srgbClr val="0C3A5D"/>
                </a:solidFill>
                <a:latin typeface="Garamond"/>
                <a:cs typeface="Garamond"/>
              </a:rPr>
              <a:t>OREA’s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5" dirty="0">
                <a:solidFill>
                  <a:srgbClr val="0C3A5D"/>
                </a:solidFill>
                <a:latin typeface="Garamond"/>
                <a:cs typeface="Garamond"/>
              </a:rPr>
              <a:t>report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 to focus training</a:t>
            </a:r>
            <a:r>
              <a:rPr sz="24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and</a:t>
            </a:r>
            <a:endParaRPr sz="2400">
              <a:latin typeface="Garamond"/>
              <a:cs typeface="Garamond"/>
            </a:endParaRPr>
          </a:p>
          <a:p>
            <a:pPr marL="698500">
              <a:lnSpc>
                <a:spcPts val="2735"/>
              </a:lnSpc>
            </a:pPr>
            <a:r>
              <a:rPr sz="2400" spc="-15" dirty="0">
                <a:solidFill>
                  <a:srgbClr val="0C3A5D"/>
                </a:solidFill>
                <a:latin typeface="Garamond"/>
                <a:cs typeface="Garamond"/>
              </a:rPr>
              <a:t>awareness</a:t>
            </a:r>
            <a:r>
              <a:rPr sz="24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raising</a:t>
            </a:r>
            <a:r>
              <a:rPr sz="2400" spc="-1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efforts</a:t>
            </a:r>
            <a:endParaRPr sz="24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6621" y="769111"/>
            <a:ext cx="2237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5" dirty="0">
                <a:solidFill>
                  <a:srgbClr val="0C3A5D"/>
                </a:solidFill>
                <a:latin typeface="Garamond"/>
                <a:cs typeface="Garamond"/>
              </a:rPr>
              <a:t>Thank</a:t>
            </a:r>
            <a:r>
              <a:rPr sz="3600" b="1" spc="-9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3600" b="1" spc="-25" dirty="0">
                <a:solidFill>
                  <a:srgbClr val="0C3A5D"/>
                </a:solidFill>
                <a:latin typeface="Garamond"/>
                <a:cs typeface="Garamond"/>
              </a:rPr>
              <a:t>you!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0236" y="1639061"/>
            <a:ext cx="9310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5" dirty="0">
                <a:solidFill>
                  <a:srgbClr val="0C3A5D"/>
                </a:solidFill>
                <a:latin typeface="Garamond"/>
                <a:cs typeface="Garamond"/>
              </a:rPr>
              <a:t>For</a:t>
            </a:r>
            <a:r>
              <a:rPr sz="2800" spc="1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our</a:t>
            </a:r>
            <a:r>
              <a:rPr sz="28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full</a:t>
            </a:r>
            <a:r>
              <a:rPr sz="2800" spc="1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10" dirty="0">
                <a:solidFill>
                  <a:srgbClr val="0C3A5D"/>
                </a:solidFill>
                <a:latin typeface="Garamond"/>
                <a:cs typeface="Garamond"/>
              </a:rPr>
              <a:t>report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 and</a:t>
            </a:r>
            <a:r>
              <a:rPr sz="28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20" dirty="0">
                <a:solidFill>
                  <a:srgbClr val="0C3A5D"/>
                </a:solidFill>
                <a:latin typeface="Garamond"/>
                <a:cs typeface="Garamond"/>
              </a:rPr>
              <a:t>executive</a:t>
            </a:r>
            <a:r>
              <a:rPr sz="2800" spc="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20" dirty="0">
                <a:solidFill>
                  <a:srgbClr val="0C3A5D"/>
                </a:solidFill>
                <a:latin typeface="Garamond"/>
                <a:cs typeface="Garamond"/>
              </a:rPr>
              <a:t>summary,</a:t>
            </a:r>
            <a:r>
              <a:rPr sz="2800" spc="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please</a:t>
            </a:r>
            <a:r>
              <a:rPr sz="28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see</a:t>
            </a:r>
            <a:r>
              <a:rPr sz="2800" spc="3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aramond"/>
                <a:cs typeface="Garamond"/>
                <a:hlinkClick r:id="rId2"/>
              </a:rPr>
              <a:t>tncot.cc/orea</a:t>
            </a:r>
            <a:endParaRPr sz="2800">
              <a:latin typeface="Garamond"/>
              <a:cs typeface="Garamond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7701" y="1940179"/>
            <a:ext cx="4276598" cy="42116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6900" y="238455"/>
            <a:ext cx="109943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79850" algn="l"/>
                <a:tab pos="10981055" algn="l"/>
              </a:tabLst>
            </a:pPr>
            <a:r>
              <a:rPr sz="4400" u="heavy" dirty="0">
                <a:solidFill>
                  <a:srgbClr val="13395A"/>
                </a:solidFill>
                <a:uFill>
                  <a:solidFill>
                    <a:srgbClr val="9F2842"/>
                  </a:solidFill>
                </a:uFill>
              </a:rPr>
              <a:t> 	Introductions	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48767" y="2569921"/>
            <a:ext cx="11227435" cy="25292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  <a:tab pos="2283460" algn="l"/>
              </a:tabLst>
            </a:pPr>
            <a:r>
              <a:rPr sz="2800" spc="5" dirty="0">
                <a:solidFill>
                  <a:srgbClr val="13395A"/>
                </a:solidFill>
                <a:latin typeface="Garamond"/>
                <a:cs typeface="Garamond"/>
              </a:rPr>
              <a:t>The </a:t>
            </a:r>
            <a:r>
              <a:rPr sz="2800" spc="-10" dirty="0">
                <a:solidFill>
                  <a:srgbClr val="13395A"/>
                </a:solidFill>
                <a:latin typeface="Garamond"/>
                <a:cs typeface="Garamond"/>
              </a:rPr>
              <a:t>Office</a:t>
            </a:r>
            <a:r>
              <a:rPr sz="2800" spc="1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of	</a:t>
            </a:r>
            <a:r>
              <a:rPr sz="2800" spc="-15" dirty="0">
                <a:solidFill>
                  <a:srgbClr val="13395A"/>
                </a:solidFill>
                <a:latin typeface="Garamond"/>
                <a:cs typeface="Garamond"/>
              </a:rPr>
              <a:t>Research</a:t>
            </a:r>
            <a:r>
              <a:rPr sz="280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and</a:t>
            </a:r>
            <a:r>
              <a:rPr sz="2800" spc="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13395A"/>
                </a:solidFill>
                <a:latin typeface="Garamond"/>
                <a:cs typeface="Garamond"/>
              </a:rPr>
              <a:t>Education</a:t>
            </a:r>
            <a:r>
              <a:rPr sz="280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13395A"/>
                </a:solidFill>
                <a:latin typeface="Garamond"/>
                <a:cs typeface="Garamond"/>
              </a:rPr>
              <a:t>Accountability</a:t>
            </a:r>
            <a:r>
              <a:rPr sz="2800" spc="-1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(OREA)</a:t>
            </a:r>
            <a:r>
              <a:rPr sz="2800" spc="1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13395A"/>
                </a:solidFill>
                <a:latin typeface="Garamond"/>
                <a:cs typeface="Garamond"/>
              </a:rPr>
              <a:t>provides</a:t>
            </a:r>
            <a:r>
              <a:rPr sz="280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the </a:t>
            </a:r>
            <a:r>
              <a:rPr sz="280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General</a:t>
            </a:r>
            <a:r>
              <a:rPr sz="2800" spc="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13395A"/>
                </a:solidFill>
                <a:latin typeface="Garamond"/>
                <a:cs typeface="Garamond"/>
              </a:rPr>
              <a:t>Assembly</a:t>
            </a:r>
            <a:r>
              <a:rPr sz="2800" spc="1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with</a:t>
            </a:r>
            <a:r>
              <a:rPr sz="2800" spc="1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20" dirty="0">
                <a:solidFill>
                  <a:srgbClr val="13395A"/>
                </a:solidFill>
                <a:latin typeface="Garamond"/>
                <a:cs typeface="Garamond"/>
              </a:rPr>
              <a:t>objective</a:t>
            </a:r>
            <a:r>
              <a:rPr sz="280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13395A"/>
                </a:solidFill>
                <a:latin typeface="Garamond"/>
                <a:cs typeface="Garamond"/>
              </a:rPr>
              <a:t>and</a:t>
            </a:r>
            <a:r>
              <a:rPr sz="2800" spc="1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accurate</a:t>
            </a:r>
            <a:r>
              <a:rPr sz="2800" spc="1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13395A"/>
                </a:solidFill>
                <a:latin typeface="Garamond"/>
                <a:cs typeface="Garamond"/>
              </a:rPr>
              <a:t>research,</a:t>
            </a:r>
            <a:r>
              <a:rPr sz="2800" spc="1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15" dirty="0">
                <a:solidFill>
                  <a:srgbClr val="13395A"/>
                </a:solidFill>
                <a:latin typeface="Garamond"/>
                <a:cs typeface="Garamond"/>
              </a:rPr>
              <a:t>evaluation,</a:t>
            </a:r>
            <a:r>
              <a:rPr sz="2800" spc="1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13395A"/>
                </a:solidFill>
                <a:latin typeface="Garamond"/>
                <a:cs typeface="Garamond"/>
              </a:rPr>
              <a:t>and</a:t>
            </a:r>
            <a:r>
              <a:rPr sz="2800" spc="2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20" dirty="0">
                <a:solidFill>
                  <a:srgbClr val="13395A"/>
                </a:solidFill>
                <a:latin typeface="Garamond"/>
                <a:cs typeface="Garamond"/>
              </a:rPr>
              <a:t>analysis.</a:t>
            </a:r>
            <a:endParaRPr sz="2800">
              <a:latin typeface="Garamond"/>
              <a:cs typeface="Garamond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13395A"/>
                </a:solidFill>
                <a:latin typeface="Garamond"/>
                <a:cs typeface="Garamond"/>
              </a:rPr>
              <a:t>Our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10" dirty="0">
                <a:solidFill>
                  <a:srgbClr val="13395A"/>
                </a:solidFill>
                <a:latin typeface="Garamond"/>
                <a:cs typeface="Garamond"/>
              </a:rPr>
              <a:t>reports</a:t>
            </a:r>
            <a:r>
              <a:rPr sz="2800" spc="-10" dirty="0">
                <a:solidFill>
                  <a:srgbClr val="13395A"/>
                </a:solidFill>
                <a:latin typeface="Garamond"/>
                <a:cs typeface="Garamond"/>
              </a:rPr>
              <a:t> originate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from:</a:t>
            </a:r>
            <a:endParaRPr sz="2800">
              <a:latin typeface="Garamond"/>
              <a:cs typeface="Garamond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solidFill>
                  <a:srgbClr val="13395A"/>
                </a:solidFill>
                <a:latin typeface="Garamond"/>
                <a:cs typeface="Garamond"/>
              </a:rPr>
              <a:t>requests </a:t>
            </a:r>
            <a:r>
              <a:rPr sz="2400" spc="-20" dirty="0">
                <a:solidFill>
                  <a:srgbClr val="13395A"/>
                </a:solidFill>
                <a:latin typeface="Garamond"/>
                <a:cs typeface="Garamond"/>
              </a:rPr>
              <a:t>by</a:t>
            </a:r>
            <a:r>
              <a:rPr sz="2400" spc="-1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13395A"/>
                </a:solidFill>
                <a:latin typeface="Garamond"/>
                <a:cs typeface="Garamond"/>
              </a:rPr>
              <a:t>state</a:t>
            </a:r>
            <a:r>
              <a:rPr sz="2400" spc="-1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legislators;</a:t>
            </a:r>
            <a:endParaRPr sz="2400">
              <a:latin typeface="Garamond"/>
              <a:cs typeface="Garamond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state</a:t>
            </a:r>
            <a:r>
              <a:rPr sz="2400" spc="-3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13395A"/>
                </a:solidFill>
                <a:latin typeface="Garamond"/>
                <a:cs typeface="Garamond"/>
              </a:rPr>
              <a:t>law;</a:t>
            </a:r>
            <a:r>
              <a:rPr sz="2400" spc="-2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or</a:t>
            </a:r>
            <a:endParaRPr sz="2400">
              <a:latin typeface="Garamond"/>
              <a:cs typeface="Garamond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13395A"/>
                </a:solidFill>
                <a:latin typeface="Garamond"/>
                <a:cs typeface="Garamond"/>
              </a:rPr>
              <a:t>internally</a:t>
            </a:r>
            <a:r>
              <a:rPr sz="2400" spc="-1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13395A"/>
                </a:solidFill>
                <a:latin typeface="Garamond"/>
                <a:cs typeface="Garamond"/>
              </a:rPr>
              <a:t>generated</a:t>
            </a:r>
            <a:r>
              <a:rPr sz="2400" spc="-1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13395A"/>
                </a:solidFill>
                <a:latin typeface="Garamond"/>
                <a:cs typeface="Garamond"/>
              </a:rPr>
              <a:t>research </a:t>
            </a:r>
            <a:r>
              <a:rPr sz="2400" spc="-15" dirty="0">
                <a:solidFill>
                  <a:srgbClr val="13395A"/>
                </a:solidFill>
                <a:latin typeface="Garamond"/>
                <a:cs typeface="Garamond"/>
              </a:rPr>
              <a:t>proposals.</a:t>
            </a:r>
            <a:endParaRPr sz="2400">
              <a:latin typeface="Garamond"/>
              <a:cs typeface="Garamon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1123" y="947927"/>
            <a:ext cx="10968990" cy="1571625"/>
            <a:chOff x="611123" y="947927"/>
            <a:chExt cx="10968990" cy="15716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6163" y="947927"/>
              <a:ext cx="6515100" cy="15712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1123" y="2438400"/>
              <a:ext cx="10968990" cy="0"/>
            </a:xfrm>
            <a:custGeom>
              <a:avLst/>
              <a:gdLst/>
              <a:ahLst/>
              <a:cxnLst/>
              <a:rect l="l" t="t" r="r" b="b"/>
              <a:pathLst>
                <a:path w="10968990">
                  <a:moveTo>
                    <a:pt x="0" y="0"/>
                  </a:moveTo>
                  <a:lnTo>
                    <a:pt x="10968736" y="0"/>
                  </a:lnTo>
                </a:path>
              </a:pathLst>
            </a:custGeom>
            <a:ln w="57150">
              <a:solidFill>
                <a:srgbClr val="9F28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8340" y="1131656"/>
            <a:ext cx="10346690" cy="357822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55"/>
              </a:spcBef>
              <a:buFont typeface="Arial"/>
              <a:buChar char="•"/>
              <a:tabLst>
                <a:tab pos="241300" algn="l"/>
                <a:tab pos="6160135" algn="l"/>
              </a:tabLst>
            </a:pPr>
            <a:r>
              <a:rPr sz="2800" spc="-120" dirty="0">
                <a:solidFill>
                  <a:srgbClr val="13395A"/>
                </a:solidFill>
                <a:latin typeface="Garamond"/>
                <a:cs typeface="Garamond"/>
              </a:rPr>
              <a:t>We</a:t>
            </a:r>
            <a:r>
              <a:rPr sz="2800" spc="1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13395A"/>
                </a:solidFill>
                <a:latin typeface="Garamond"/>
                <a:cs typeface="Garamond"/>
              </a:rPr>
              <a:t>developed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 this</a:t>
            </a:r>
            <a:r>
              <a:rPr sz="2800" spc="1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10" dirty="0">
                <a:solidFill>
                  <a:srgbClr val="13395A"/>
                </a:solidFill>
                <a:latin typeface="Garamond"/>
                <a:cs typeface="Garamond"/>
              </a:rPr>
              <a:t>report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 at</a:t>
            </a:r>
            <a:r>
              <a:rPr sz="2800" spc="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the</a:t>
            </a:r>
            <a:r>
              <a:rPr sz="280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13395A"/>
                </a:solidFill>
                <a:latin typeface="Garamond"/>
                <a:cs typeface="Garamond"/>
              </a:rPr>
              <a:t>request</a:t>
            </a:r>
            <a:r>
              <a:rPr sz="2800" spc="2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of	</a:t>
            </a:r>
            <a:r>
              <a:rPr sz="2800" spc="-15" dirty="0">
                <a:solidFill>
                  <a:srgbClr val="13395A"/>
                </a:solidFill>
                <a:latin typeface="Garamond"/>
                <a:cs typeface="Garamond"/>
              </a:rPr>
              <a:t>legislators.</a:t>
            </a:r>
            <a:endParaRPr sz="2800" dirty="0">
              <a:latin typeface="Garamond"/>
              <a:cs typeface="Garamond"/>
            </a:endParaRPr>
          </a:p>
          <a:p>
            <a:pPr marL="241300" indent="-228600">
              <a:lnSpc>
                <a:spcPct val="100000"/>
              </a:lnSpc>
              <a:spcBef>
                <a:spcPts val="12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10" dirty="0">
                <a:solidFill>
                  <a:srgbClr val="13395A"/>
                </a:solidFill>
                <a:latin typeface="Garamond"/>
                <a:cs typeface="Garamond"/>
              </a:rPr>
              <a:t>The</a:t>
            </a:r>
            <a:r>
              <a:rPr sz="2800" spc="-3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full</a:t>
            </a:r>
            <a:r>
              <a:rPr sz="2800" spc="-3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10" dirty="0">
                <a:solidFill>
                  <a:srgbClr val="13395A"/>
                </a:solidFill>
                <a:latin typeface="Garamond"/>
                <a:cs typeface="Garamond"/>
              </a:rPr>
              <a:t>report:</a:t>
            </a:r>
            <a:endParaRPr sz="2800" dirty="0">
              <a:latin typeface="Garamond"/>
              <a:cs typeface="Garamond"/>
            </a:endParaRPr>
          </a:p>
          <a:p>
            <a:pPr marL="698500" lvl="1" indent="-229235">
              <a:lnSpc>
                <a:spcPct val="100000"/>
              </a:lnSpc>
              <a:spcBef>
                <a:spcPts val="844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summarizes</a:t>
            </a:r>
            <a:r>
              <a:rPr sz="2400" spc="-3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13395A"/>
                </a:solidFill>
                <a:latin typeface="Garamond"/>
                <a:cs typeface="Garamond"/>
              </a:rPr>
              <a:t>research</a:t>
            </a:r>
            <a:endParaRPr sz="2400" dirty="0">
              <a:latin typeface="Garamond"/>
              <a:cs typeface="Garamond"/>
            </a:endParaRPr>
          </a:p>
          <a:p>
            <a:pPr marL="698500" lvl="1" indent="-229235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considers</a:t>
            </a:r>
            <a:r>
              <a:rPr sz="2400" spc="-2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30" dirty="0">
                <a:solidFill>
                  <a:srgbClr val="13395A"/>
                </a:solidFill>
                <a:latin typeface="Garamond"/>
                <a:cs typeface="Garamond"/>
              </a:rPr>
              <a:t>Tennessee’s</a:t>
            </a:r>
            <a:r>
              <a:rPr sz="2400" spc="-10" dirty="0">
                <a:solidFill>
                  <a:srgbClr val="13395A"/>
                </a:solidFill>
                <a:latin typeface="Garamond"/>
                <a:cs typeface="Garamond"/>
              </a:rPr>
              <a:t> approach</a:t>
            </a:r>
            <a:endParaRPr sz="2400" dirty="0">
              <a:latin typeface="Garamond"/>
              <a:cs typeface="Garamond"/>
            </a:endParaRPr>
          </a:p>
          <a:p>
            <a:pPr marL="698500" lvl="1" indent="-22923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addresses</a:t>
            </a:r>
            <a:r>
              <a:rPr sz="240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stakeholders’</a:t>
            </a:r>
            <a:r>
              <a:rPr sz="2400" spc="1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views</a:t>
            </a:r>
            <a:r>
              <a:rPr sz="240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about</a:t>
            </a:r>
            <a:r>
              <a:rPr sz="2400" spc="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13395A"/>
                </a:solidFill>
                <a:latin typeface="Garamond"/>
                <a:cs typeface="Garamond"/>
              </a:rPr>
              <a:t>potential</a:t>
            </a:r>
            <a:r>
              <a:rPr sz="2400" spc="1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10" dirty="0">
                <a:solidFill>
                  <a:srgbClr val="13395A"/>
                </a:solidFill>
                <a:latin typeface="Garamond"/>
                <a:cs typeface="Garamond"/>
              </a:rPr>
              <a:t>gaps</a:t>
            </a: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13395A"/>
                </a:solidFill>
                <a:latin typeface="Garamond"/>
                <a:cs typeface="Garamond"/>
              </a:rPr>
              <a:t>in</a:t>
            </a:r>
            <a:r>
              <a:rPr sz="2400" spc="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13395A"/>
                </a:solidFill>
                <a:latin typeface="Garamond"/>
                <a:cs typeface="Garamond"/>
              </a:rPr>
              <a:t>the</a:t>
            </a: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 system</a:t>
            </a:r>
            <a:endParaRPr sz="2400" dirty="0">
              <a:latin typeface="Garamond"/>
              <a:cs typeface="Garamond"/>
            </a:endParaRPr>
          </a:p>
          <a:p>
            <a:pPr marL="241300" marR="5080" indent="-228600">
              <a:lnSpc>
                <a:spcPts val="3020"/>
              </a:lnSpc>
              <a:spcBef>
                <a:spcPts val="1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20" dirty="0">
                <a:solidFill>
                  <a:srgbClr val="13395A"/>
                </a:solidFill>
                <a:latin typeface="Garamond"/>
                <a:cs typeface="Garamond"/>
              </a:rPr>
              <a:t>We</a:t>
            </a:r>
            <a:r>
              <a:rPr sz="2800" spc="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13395A"/>
                </a:solidFill>
                <a:latin typeface="Garamond"/>
                <a:cs typeface="Garamond"/>
              </a:rPr>
              <a:t>included</a:t>
            </a:r>
            <a:r>
              <a:rPr sz="2800" spc="1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b="1" u="sng" spc="-30" dirty="0">
                <a:solidFill>
                  <a:srgbClr val="13395A"/>
                </a:solidFill>
                <a:uFill>
                  <a:solidFill>
                    <a:srgbClr val="13395A"/>
                  </a:solidFill>
                </a:uFill>
                <a:latin typeface="Garamond"/>
                <a:cs typeface="Garamond"/>
              </a:rPr>
              <a:t>five</a:t>
            </a:r>
            <a:r>
              <a:rPr sz="2800" b="1" u="sng" spc="20" dirty="0">
                <a:solidFill>
                  <a:srgbClr val="13395A"/>
                </a:solidFill>
                <a:uFill>
                  <a:solidFill>
                    <a:srgbClr val="13395A"/>
                  </a:solidFill>
                </a:uFill>
                <a:latin typeface="Garamond"/>
                <a:cs typeface="Garamond"/>
              </a:rPr>
              <a:t> </a:t>
            </a:r>
            <a:r>
              <a:rPr sz="2800" b="1" u="sng" spc="-15" dirty="0">
                <a:solidFill>
                  <a:srgbClr val="13395A"/>
                </a:solidFill>
                <a:uFill>
                  <a:solidFill>
                    <a:srgbClr val="13395A"/>
                  </a:solidFill>
                </a:uFill>
                <a:latin typeface="Garamond"/>
                <a:cs typeface="Garamond"/>
              </a:rPr>
              <a:t>overarching</a:t>
            </a:r>
            <a:r>
              <a:rPr sz="2800" b="1" u="sng" spc="25" dirty="0">
                <a:solidFill>
                  <a:srgbClr val="13395A"/>
                </a:solidFill>
                <a:uFill>
                  <a:solidFill>
                    <a:srgbClr val="13395A"/>
                  </a:solidFill>
                </a:uFill>
                <a:latin typeface="Garamond"/>
                <a:cs typeface="Garamond"/>
              </a:rPr>
              <a:t> </a:t>
            </a:r>
            <a:r>
              <a:rPr sz="2800" b="1" u="sng" spc="-5" dirty="0">
                <a:solidFill>
                  <a:srgbClr val="13395A"/>
                </a:solidFill>
                <a:uFill>
                  <a:solidFill>
                    <a:srgbClr val="13395A"/>
                  </a:solidFill>
                </a:uFill>
                <a:latin typeface="Garamond"/>
                <a:cs typeface="Garamond"/>
              </a:rPr>
              <a:t>conclusions</a:t>
            </a:r>
            <a:r>
              <a:rPr sz="2800" b="1" u="sng" spc="20" dirty="0">
                <a:solidFill>
                  <a:srgbClr val="13395A"/>
                </a:solidFill>
                <a:uFill>
                  <a:solidFill>
                    <a:srgbClr val="13395A"/>
                  </a:solidFill>
                </a:u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13395A"/>
                </a:solidFill>
                <a:latin typeface="Garamond"/>
                <a:cs typeface="Garamond"/>
              </a:rPr>
              <a:t>and</a:t>
            </a:r>
            <a:r>
              <a:rPr sz="2800" spc="1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b="1" u="sng" spc="-5" dirty="0">
                <a:solidFill>
                  <a:srgbClr val="13395A"/>
                </a:solidFill>
                <a:uFill>
                  <a:solidFill>
                    <a:srgbClr val="13395A"/>
                  </a:solidFill>
                </a:uFill>
                <a:latin typeface="Garamond"/>
                <a:cs typeface="Garamond"/>
              </a:rPr>
              <a:t>nine</a:t>
            </a:r>
            <a:r>
              <a:rPr sz="2800" b="1" u="sng" dirty="0">
                <a:solidFill>
                  <a:srgbClr val="13395A"/>
                </a:solidFill>
                <a:uFill>
                  <a:solidFill>
                    <a:srgbClr val="13395A"/>
                  </a:solidFill>
                </a:uFill>
                <a:latin typeface="Garamond"/>
                <a:cs typeface="Garamond"/>
              </a:rPr>
              <a:t> </a:t>
            </a:r>
            <a:r>
              <a:rPr sz="2800" b="1" u="sng" spc="-5" dirty="0">
                <a:solidFill>
                  <a:srgbClr val="13395A"/>
                </a:solidFill>
                <a:uFill>
                  <a:solidFill>
                    <a:srgbClr val="13395A"/>
                  </a:solidFill>
                </a:uFill>
                <a:latin typeface="Garamond"/>
                <a:cs typeface="Garamond"/>
              </a:rPr>
              <a:t>policy</a:t>
            </a:r>
            <a:r>
              <a:rPr sz="2800" b="1" u="sng" spc="10" dirty="0">
                <a:solidFill>
                  <a:srgbClr val="13395A"/>
                </a:solidFill>
                <a:uFill>
                  <a:solidFill>
                    <a:srgbClr val="13395A"/>
                  </a:solidFill>
                </a:uFill>
                <a:latin typeface="Garamond"/>
                <a:cs typeface="Garamond"/>
              </a:rPr>
              <a:t> </a:t>
            </a:r>
            <a:r>
              <a:rPr sz="2800" b="1" u="sng" spc="-5" dirty="0">
                <a:solidFill>
                  <a:srgbClr val="13395A"/>
                </a:solidFill>
                <a:uFill>
                  <a:solidFill>
                    <a:srgbClr val="13395A"/>
                  </a:solidFill>
                </a:uFill>
                <a:latin typeface="Garamond"/>
                <a:cs typeface="Garamond"/>
              </a:rPr>
              <a:t>options</a:t>
            </a:r>
            <a:r>
              <a:rPr sz="2800" b="1" u="sng" spc="30" dirty="0">
                <a:solidFill>
                  <a:srgbClr val="13395A"/>
                </a:solidFill>
                <a:uFill>
                  <a:solidFill>
                    <a:srgbClr val="13395A"/>
                  </a:solidFill>
                </a:u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for </a:t>
            </a:r>
            <a:r>
              <a:rPr sz="2800" spc="-68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consideration</a:t>
            </a:r>
            <a:r>
              <a:rPr lang="en-US" sz="2800" spc="-5" dirty="0">
                <a:solidFill>
                  <a:srgbClr val="13395A"/>
                </a:solidFill>
                <a:latin typeface="Garamond"/>
                <a:cs typeface="Garamond"/>
              </a:rPr>
              <a:t>.</a:t>
            </a:r>
            <a:endParaRPr sz="2800" dirty="0">
              <a:latin typeface="Garamond"/>
              <a:cs typeface="Garamon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99052" y="313689"/>
            <a:ext cx="398970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13395A"/>
                </a:solidFill>
              </a:rPr>
              <a:t>About</a:t>
            </a:r>
            <a:r>
              <a:rPr sz="4400" spc="-50" dirty="0">
                <a:solidFill>
                  <a:srgbClr val="13395A"/>
                </a:solidFill>
              </a:rPr>
              <a:t> </a:t>
            </a:r>
            <a:r>
              <a:rPr sz="4400" dirty="0">
                <a:solidFill>
                  <a:srgbClr val="13395A"/>
                </a:solidFill>
              </a:rPr>
              <a:t>our</a:t>
            </a:r>
            <a:r>
              <a:rPr sz="4400" spc="-55" dirty="0">
                <a:solidFill>
                  <a:srgbClr val="13395A"/>
                </a:solidFill>
              </a:rPr>
              <a:t> </a:t>
            </a:r>
            <a:r>
              <a:rPr sz="4400" spc="30" dirty="0">
                <a:solidFill>
                  <a:srgbClr val="13395A"/>
                </a:solidFill>
              </a:rPr>
              <a:t>report</a:t>
            </a:r>
            <a:endParaRPr sz="44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7491" y="0"/>
            <a:ext cx="3614508" cy="35902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64429" y="238455"/>
            <a:ext cx="22631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13395A"/>
                </a:solidFill>
              </a:rPr>
              <a:t>O</a:t>
            </a:r>
            <a:r>
              <a:rPr sz="4400" spc="-85" dirty="0">
                <a:solidFill>
                  <a:srgbClr val="13395A"/>
                </a:solidFill>
              </a:rPr>
              <a:t>v</a:t>
            </a:r>
            <a:r>
              <a:rPr sz="4400" dirty="0">
                <a:solidFill>
                  <a:srgbClr val="13395A"/>
                </a:solidFill>
              </a:rPr>
              <a:t>e</a:t>
            </a:r>
            <a:r>
              <a:rPr sz="4400" spc="165" dirty="0">
                <a:solidFill>
                  <a:srgbClr val="13395A"/>
                </a:solidFill>
              </a:rPr>
              <a:t>r</a:t>
            </a:r>
            <a:r>
              <a:rPr sz="4400" spc="-5" dirty="0">
                <a:solidFill>
                  <a:srgbClr val="13395A"/>
                </a:solidFill>
              </a:rPr>
              <a:t>view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88340" y="1291843"/>
            <a:ext cx="5293360" cy="36512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  <a:tab pos="4208780" algn="l"/>
              </a:tabLst>
            </a:pPr>
            <a:r>
              <a:rPr sz="2800" spc="-10" dirty="0">
                <a:solidFill>
                  <a:srgbClr val="13395A"/>
                </a:solidFill>
                <a:latin typeface="Garamond"/>
                <a:cs typeface="Garamond"/>
              </a:rPr>
              <a:t>Elder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financial exploitation is the </a:t>
            </a:r>
            <a:r>
              <a:rPr sz="280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wrongful or</a:t>
            </a:r>
            <a:r>
              <a:rPr sz="280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unauthorized</a:t>
            </a:r>
            <a:r>
              <a:rPr sz="2800" spc="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use</a:t>
            </a:r>
            <a:r>
              <a:rPr sz="2800" spc="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of</a:t>
            </a:r>
            <a:r>
              <a:rPr sz="2800" spc="34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the </a:t>
            </a:r>
            <a:r>
              <a:rPr sz="2800" spc="-68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20" dirty="0">
                <a:solidFill>
                  <a:srgbClr val="13395A"/>
                </a:solidFill>
                <a:latin typeface="Garamond"/>
                <a:cs typeface="Garamond"/>
              </a:rPr>
              <a:t>assets,</a:t>
            </a:r>
            <a:r>
              <a:rPr sz="2800" spc="1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20" dirty="0">
                <a:solidFill>
                  <a:srgbClr val="13395A"/>
                </a:solidFill>
                <a:latin typeface="Garamond"/>
                <a:cs typeface="Garamond"/>
              </a:rPr>
              <a:t>funds,</a:t>
            </a:r>
            <a:r>
              <a:rPr sz="2800" spc="1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or</a:t>
            </a:r>
            <a:r>
              <a:rPr sz="2800" spc="2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13395A"/>
                </a:solidFill>
                <a:latin typeface="Garamond"/>
                <a:cs typeface="Garamond"/>
              </a:rPr>
              <a:t>property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 of</a:t>
            </a:r>
            <a:r>
              <a:rPr lang="en-US" sz="2800" spc="-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elderly </a:t>
            </a:r>
            <a:r>
              <a:rPr sz="2800" spc="-10" dirty="0">
                <a:solidFill>
                  <a:srgbClr val="13395A"/>
                </a:solidFill>
                <a:latin typeface="Garamond"/>
                <a:cs typeface="Garamond"/>
              </a:rPr>
              <a:t>individuals</a:t>
            </a:r>
            <a:r>
              <a:rPr lang="en-US" sz="2800" spc="-10" dirty="0">
                <a:solidFill>
                  <a:srgbClr val="13395A"/>
                </a:solidFill>
                <a:latin typeface="Garamond"/>
                <a:cs typeface="Garamond"/>
              </a:rPr>
              <a:t>.</a:t>
            </a:r>
            <a:endParaRPr sz="2800" dirty="0">
              <a:latin typeface="Garamond"/>
              <a:cs typeface="Garamond"/>
            </a:endParaRPr>
          </a:p>
          <a:p>
            <a:pPr marL="241300" marR="210185" indent="-228600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3321685" algn="l"/>
              </a:tabLst>
            </a:pPr>
            <a:r>
              <a:rPr sz="2800" spc="10" dirty="0">
                <a:solidFill>
                  <a:srgbClr val="13395A"/>
                </a:solidFill>
                <a:latin typeface="Garamond"/>
                <a:cs typeface="Garamond"/>
              </a:rPr>
              <a:t>The </a:t>
            </a:r>
            <a:r>
              <a:rPr sz="2800" dirty="0">
                <a:solidFill>
                  <a:srgbClr val="13395A"/>
                </a:solidFill>
                <a:latin typeface="Garamond"/>
                <a:cs typeface="Garamond"/>
              </a:rPr>
              <a:t>agency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most closely </a:t>
            </a:r>
            <a:r>
              <a:rPr sz="2800" spc="-10" dirty="0">
                <a:solidFill>
                  <a:srgbClr val="13395A"/>
                </a:solidFill>
                <a:latin typeface="Garamond"/>
                <a:cs typeface="Garamond"/>
              </a:rPr>
              <a:t>associated </a:t>
            </a:r>
            <a:r>
              <a:rPr sz="2800" spc="-68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with this</a:t>
            </a:r>
            <a:r>
              <a:rPr sz="280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issue</a:t>
            </a:r>
            <a:r>
              <a:rPr sz="280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is the</a:t>
            </a:r>
            <a:r>
              <a:rPr sz="280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13395A"/>
                </a:solidFill>
                <a:latin typeface="Garamond"/>
                <a:cs typeface="Garamond"/>
              </a:rPr>
              <a:t>Adult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15" dirty="0">
                <a:solidFill>
                  <a:srgbClr val="13395A"/>
                </a:solidFill>
                <a:latin typeface="Garamond"/>
                <a:cs typeface="Garamond"/>
              </a:rPr>
              <a:t>Protective </a:t>
            </a:r>
            <a:r>
              <a:rPr sz="2800" spc="10" dirty="0">
                <a:solidFill>
                  <a:srgbClr val="13395A"/>
                </a:solidFill>
                <a:latin typeface="Garamond"/>
                <a:cs typeface="Garamond"/>
              </a:rPr>
              <a:t>Services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(APS) </a:t>
            </a:r>
            <a:r>
              <a:rPr sz="2800" spc="5" dirty="0">
                <a:solidFill>
                  <a:srgbClr val="13395A"/>
                </a:solidFill>
                <a:latin typeface="Garamond"/>
                <a:cs typeface="Garamond"/>
              </a:rPr>
              <a:t>program </a:t>
            </a:r>
            <a:r>
              <a:rPr sz="2800" spc="-68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in</a:t>
            </a:r>
            <a:r>
              <a:rPr sz="280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the</a:t>
            </a:r>
            <a:r>
              <a:rPr sz="280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5" dirty="0">
                <a:solidFill>
                  <a:srgbClr val="13395A"/>
                </a:solidFill>
                <a:latin typeface="Garamond"/>
                <a:cs typeface="Garamond"/>
              </a:rPr>
              <a:t>Department</a:t>
            </a:r>
            <a:r>
              <a:rPr sz="280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3395A"/>
                </a:solidFill>
                <a:latin typeface="Garamond"/>
                <a:cs typeface="Garamond"/>
              </a:rPr>
              <a:t>of	Human </a:t>
            </a:r>
            <a:r>
              <a:rPr sz="280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800" spc="10" dirty="0">
                <a:solidFill>
                  <a:srgbClr val="13395A"/>
                </a:solidFill>
                <a:latin typeface="Garamond"/>
                <a:cs typeface="Garamond"/>
              </a:rPr>
              <a:t>Services</a:t>
            </a:r>
            <a:r>
              <a:rPr lang="en-US" sz="2800" spc="10" dirty="0">
                <a:solidFill>
                  <a:srgbClr val="13395A"/>
                </a:solidFill>
                <a:latin typeface="Garamond"/>
                <a:cs typeface="Garamond"/>
              </a:rPr>
              <a:t>.</a:t>
            </a:r>
            <a:endParaRPr sz="2800" dirty="0"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915" y="1354836"/>
            <a:ext cx="5396865" cy="3461385"/>
          </a:xfrm>
          <a:prstGeom prst="rect">
            <a:avLst/>
          </a:prstGeom>
          <a:solidFill>
            <a:srgbClr val="CDC1CF"/>
          </a:solidFill>
          <a:ln w="57150">
            <a:solidFill>
              <a:srgbClr val="5A315F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2075" marR="132080">
              <a:lnSpc>
                <a:spcPct val="100000"/>
              </a:lnSpc>
              <a:spcBef>
                <a:spcPts val="165"/>
              </a:spcBef>
            </a:pPr>
            <a:r>
              <a:rPr sz="2400" dirty="0">
                <a:latin typeface="Garamond"/>
                <a:cs typeface="Garamond"/>
              </a:rPr>
              <a:t>“If</a:t>
            </a:r>
            <a:r>
              <a:rPr sz="2400" spc="60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 </a:t>
            </a:r>
            <a:r>
              <a:rPr sz="2400" spc="-10" dirty="0">
                <a:latin typeface="Garamond"/>
                <a:cs typeface="Garamond"/>
              </a:rPr>
              <a:t>new </a:t>
            </a:r>
            <a:r>
              <a:rPr sz="2400" dirty="0">
                <a:latin typeface="Garamond"/>
                <a:cs typeface="Garamond"/>
              </a:rPr>
              <a:t>disease </a:t>
            </a:r>
            <a:r>
              <a:rPr sz="2400" spc="-5" dirty="0">
                <a:latin typeface="Garamond"/>
                <a:cs typeface="Garamond"/>
              </a:rPr>
              <a:t>entity </a:t>
            </a:r>
            <a:r>
              <a:rPr sz="2400" spc="-15" dirty="0">
                <a:latin typeface="Garamond"/>
                <a:cs typeface="Garamond"/>
              </a:rPr>
              <a:t>were </a:t>
            </a:r>
            <a:r>
              <a:rPr sz="2400" spc="-10" dirty="0">
                <a:latin typeface="Garamond"/>
                <a:cs typeface="Garamond"/>
              </a:rPr>
              <a:t>discovered </a:t>
            </a:r>
            <a:r>
              <a:rPr sz="2400" spc="-5" dirty="0">
                <a:latin typeface="Garamond"/>
                <a:cs typeface="Garamond"/>
              </a:rPr>
              <a:t> that </a:t>
            </a:r>
            <a:r>
              <a:rPr sz="2400" dirty="0">
                <a:latin typeface="Garamond"/>
                <a:cs typeface="Garamond"/>
              </a:rPr>
              <a:t>afflicted</a:t>
            </a:r>
            <a:r>
              <a:rPr sz="2400" spc="5" dirty="0">
                <a:latin typeface="Garamond"/>
                <a:cs typeface="Garamond"/>
              </a:rPr>
              <a:t> </a:t>
            </a:r>
            <a:r>
              <a:rPr sz="2400" b="1" u="heavy" spc="10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nearly</a:t>
            </a:r>
            <a:r>
              <a:rPr sz="2400" b="1" u="heavy" spc="-15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 </a:t>
            </a:r>
            <a:r>
              <a:rPr sz="2400" b="1" u="heavy" spc="-5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one</a:t>
            </a:r>
            <a:r>
              <a:rPr sz="2400" b="1" u="heavy" spc="10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 </a:t>
            </a:r>
            <a:r>
              <a:rPr sz="2400" b="1" u="heavy" spc="-5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in </a:t>
            </a:r>
            <a:r>
              <a:rPr sz="2400" b="1" u="heavy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20</a:t>
            </a:r>
            <a:r>
              <a:rPr sz="2400" b="1" u="heavy" spc="-5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 adults</a:t>
            </a:r>
            <a:r>
              <a:rPr sz="2400" b="1" u="heavy" spc="10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 </a:t>
            </a:r>
            <a:r>
              <a:rPr sz="2400" spc="-25" dirty="0">
                <a:latin typeface="Garamond"/>
                <a:cs typeface="Garamond"/>
              </a:rPr>
              <a:t>over 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spc="-5" dirty="0">
                <a:latin typeface="Garamond"/>
                <a:cs typeface="Garamond"/>
              </a:rPr>
              <a:t>their </a:t>
            </a:r>
            <a:r>
              <a:rPr sz="2400" dirty="0">
                <a:latin typeface="Garamond"/>
                <a:cs typeface="Garamond"/>
              </a:rPr>
              <a:t>older </a:t>
            </a:r>
            <a:r>
              <a:rPr sz="2400" spc="-5" dirty="0">
                <a:latin typeface="Garamond"/>
                <a:cs typeface="Garamond"/>
              </a:rPr>
              <a:t>lifetimes and </a:t>
            </a:r>
            <a:r>
              <a:rPr sz="2400" dirty="0">
                <a:latin typeface="Garamond"/>
                <a:cs typeface="Garamond"/>
              </a:rPr>
              <a:t>differentially struck </a:t>
            </a:r>
            <a:r>
              <a:rPr sz="2400" spc="-585" dirty="0">
                <a:latin typeface="Garamond"/>
                <a:cs typeface="Garamond"/>
              </a:rPr>
              <a:t> </a:t>
            </a:r>
            <a:r>
              <a:rPr sz="2400" spc="-5" dirty="0">
                <a:latin typeface="Garamond"/>
                <a:cs typeface="Garamond"/>
              </a:rPr>
              <a:t>our </a:t>
            </a:r>
            <a:r>
              <a:rPr sz="2400" dirty="0">
                <a:latin typeface="Garamond"/>
                <a:cs typeface="Garamond"/>
              </a:rPr>
              <a:t>most vulnerable </a:t>
            </a:r>
            <a:r>
              <a:rPr sz="2400" spc="-10" dirty="0">
                <a:latin typeface="Garamond"/>
                <a:cs typeface="Garamond"/>
              </a:rPr>
              <a:t>subpopulations, </a:t>
            </a:r>
            <a:r>
              <a:rPr sz="2400" b="1" u="heavy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a </a:t>
            </a:r>
            <a:r>
              <a:rPr sz="2400" b="1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b="1" u="heavy" spc="-10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public</a:t>
            </a:r>
            <a:r>
              <a:rPr sz="2400" b="1" u="heavy" spc="5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 </a:t>
            </a:r>
            <a:r>
              <a:rPr sz="2400" b="1" u="heavy" spc="-5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health</a:t>
            </a:r>
            <a:r>
              <a:rPr sz="2400" b="1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crisis</a:t>
            </a:r>
            <a:r>
              <a:rPr sz="2400" spc="-5" dirty="0">
                <a:latin typeface="Garamond"/>
                <a:cs typeface="Garamond"/>
              </a:rPr>
              <a:t> </a:t>
            </a:r>
            <a:r>
              <a:rPr sz="2400" spc="-20" dirty="0">
                <a:latin typeface="Garamond"/>
                <a:cs typeface="Garamond"/>
              </a:rPr>
              <a:t>would</a:t>
            </a:r>
            <a:r>
              <a:rPr sz="2400" spc="-5" dirty="0">
                <a:latin typeface="Garamond"/>
                <a:cs typeface="Garamond"/>
              </a:rPr>
              <a:t> likely</a:t>
            </a:r>
            <a:r>
              <a:rPr sz="2400" spc="-15" dirty="0">
                <a:latin typeface="Garamond"/>
                <a:cs typeface="Garamond"/>
              </a:rPr>
              <a:t> </a:t>
            </a:r>
            <a:r>
              <a:rPr sz="2400" spc="-5" dirty="0">
                <a:latin typeface="Garamond"/>
                <a:cs typeface="Garamond"/>
              </a:rPr>
              <a:t>be </a:t>
            </a:r>
            <a:r>
              <a:rPr sz="2400" dirty="0">
                <a:latin typeface="Garamond"/>
                <a:cs typeface="Garamond"/>
              </a:rPr>
              <a:t> </a:t>
            </a:r>
            <a:r>
              <a:rPr sz="2400" spc="-5" dirty="0">
                <a:latin typeface="Garamond"/>
                <a:cs typeface="Garamond"/>
              </a:rPr>
              <a:t>declared. Our </a:t>
            </a:r>
            <a:r>
              <a:rPr sz="2400" dirty="0">
                <a:latin typeface="Garamond"/>
                <a:cs typeface="Garamond"/>
              </a:rPr>
              <a:t>data </a:t>
            </a:r>
            <a:r>
              <a:rPr sz="2400" spc="15" dirty="0">
                <a:latin typeface="Garamond"/>
                <a:cs typeface="Garamond"/>
              </a:rPr>
              <a:t>suggest</a:t>
            </a:r>
            <a:r>
              <a:rPr sz="2400" spc="-10" dirty="0">
                <a:latin typeface="Garamond"/>
                <a:cs typeface="Garamond"/>
              </a:rPr>
              <a:t> </a:t>
            </a:r>
            <a:r>
              <a:rPr sz="2400" spc="-5" dirty="0">
                <a:latin typeface="Garamond"/>
                <a:cs typeface="Garamond"/>
              </a:rPr>
              <a:t>that</a:t>
            </a:r>
            <a:r>
              <a:rPr sz="2400" spc="20" dirty="0">
                <a:latin typeface="Garamond"/>
                <a:cs typeface="Garamond"/>
              </a:rPr>
              <a:t> </a:t>
            </a:r>
            <a:r>
              <a:rPr sz="2400" b="1" u="heavy" spc="-5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financial </a:t>
            </a:r>
            <a:r>
              <a:rPr sz="2400" b="1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b="1" u="heavy" spc="-5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exploitation </a:t>
            </a:r>
            <a:r>
              <a:rPr sz="2400" b="1" u="heavy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of</a:t>
            </a:r>
            <a:r>
              <a:rPr sz="2400" b="1" u="heavy" spc="5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 </a:t>
            </a:r>
            <a:r>
              <a:rPr sz="2400" b="1" u="heavy" spc="-5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older adults is </a:t>
            </a:r>
            <a:r>
              <a:rPr sz="2400" b="1" u="heavy" spc="-10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such </a:t>
            </a:r>
            <a:r>
              <a:rPr sz="2400" b="1" u="heavy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a </a:t>
            </a:r>
            <a:r>
              <a:rPr sz="2400" b="1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b="1" u="heavy" spc="-10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phenomenon</a:t>
            </a:r>
            <a:r>
              <a:rPr sz="2400" spc="-10" dirty="0">
                <a:latin typeface="Garamond"/>
                <a:cs typeface="Garamond"/>
              </a:rPr>
              <a:t>.”</a:t>
            </a:r>
            <a:endParaRPr sz="2400">
              <a:latin typeface="Garamond"/>
              <a:cs typeface="Garamond"/>
            </a:endParaRPr>
          </a:p>
          <a:p>
            <a:pPr marL="92075" marR="636905">
              <a:lnSpc>
                <a:spcPct val="100000"/>
              </a:lnSpc>
              <a:spcBef>
                <a:spcPts val="705"/>
              </a:spcBef>
            </a:pPr>
            <a:r>
              <a:rPr sz="1100" spc="-5" dirty="0">
                <a:latin typeface="Garamond"/>
                <a:cs typeface="Garamond"/>
              </a:rPr>
              <a:t>Janey</a:t>
            </a:r>
            <a:r>
              <a:rPr sz="1100" spc="10" dirty="0">
                <a:latin typeface="Garamond"/>
                <a:cs typeface="Garamond"/>
              </a:rPr>
              <a:t> </a:t>
            </a:r>
            <a:r>
              <a:rPr sz="1100" spc="-5" dirty="0">
                <a:latin typeface="Garamond"/>
                <a:cs typeface="Garamond"/>
              </a:rPr>
              <a:t>C.</a:t>
            </a:r>
            <a:r>
              <a:rPr sz="1100" spc="5" dirty="0">
                <a:latin typeface="Garamond"/>
                <a:cs typeface="Garamond"/>
              </a:rPr>
              <a:t> </a:t>
            </a:r>
            <a:r>
              <a:rPr sz="1100" dirty="0">
                <a:latin typeface="Garamond"/>
                <a:cs typeface="Garamond"/>
              </a:rPr>
              <a:t>Peterson,</a:t>
            </a:r>
            <a:r>
              <a:rPr sz="1100" spc="-10" dirty="0">
                <a:latin typeface="Garamond"/>
                <a:cs typeface="Garamond"/>
              </a:rPr>
              <a:t> </a:t>
            </a:r>
            <a:r>
              <a:rPr sz="1100" spc="-5" dirty="0">
                <a:latin typeface="Garamond"/>
                <a:cs typeface="Garamond"/>
              </a:rPr>
              <a:t>et</a:t>
            </a:r>
            <a:r>
              <a:rPr sz="1100" spc="5" dirty="0">
                <a:latin typeface="Garamond"/>
                <a:cs typeface="Garamond"/>
              </a:rPr>
              <a:t> </a:t>
            </a:r>
            <a:r>
              <a:rPr sz="1100" spc="-5" dirty="0">
                <a:latin typeface="Garamond"/>
                <a:cs typeface="Garamond"/>
              </a:rPr>
              <a:t>al.,</a:t>
            </a:r>
            <a:r>
              <a:rPr sz="1100" dirty="0">
                <a:latin typeface="Garamond"/>
                <a:cs typeface="Garamond"/>
              </a:rPr>
              <a:t> </a:t>
            </a:r>
            <a:r>
              <a:rPr sz="1100" spc="-5" dirty="0">
                <a:latin typeface="Garamond"/>
                <a:cs typeface="Garamond"/>
              </a:rPr>
              <a:t>“Financial</a:t>
            </a:r>
            <a:r>
              <a:rPr sz="1100" spc="15" dirty="0">
                <a:latin typeface="Garamond"/>
                <a:cs typeface="Garamond"/>
              </a:rPr>
              <a:t> </a:t>
            </a:r>
            <a:r>
              <a:rPr sz="1100" spc="-5" dirty="0">
                <a:latin typeface="Garamond"/>
                <a:cs typeface="Garamond"/>
              </a:rPr>
              <a:t>Exploitation</a:t>
            </a:r>
            <a:r>
              <a:rPr sz="1100" dirty="0">
                <a:latin typeface="Garamond"/>
                <a:cs typeface="Garamond"/>
              </a:rPr>
              <a:t> </a:t>
            </a:r>
            <a:r>
              <a:rPr sz="1100" spc="-5" dirty="0">
                <a:latin typeface="Garamond"/>
                <a:cs typeface="Garamond"/>
              </a:rPr>
              <a:t>of Older</a:t>
            </a:r>
            <a:r>
              <a:rPr sz="1100" spc="5" dirty="0">
                <a:latin typeface="Garamond"/>
                <a:cs typeface="Garamond"/>
              </a:rPr>
              <a:t> </a:t>
            </a:r>
            <a:r>
              <a:rPr sz="1100" dirty="0">
                <a:latin typeface="Garamond"/>
                <a:cs typeface="Garamond"/>
              </a:rPr>
              <a:t>Adults:</a:t>
            </a:r>
            <a:r>
              <a:rPr sz="1100" spc="-10" dirty="0">
                <a:latin typeface="Garamond"/>
                <a:cs typeface="Garamond"/>
              </a:rPr>
              <a:t> </a:t>
            </a:r>
            <a:r>
              <a:rPr sz="1100" dirty="0">
                <a:latin typeface="Garamond"/>
                <a:cs typeface="Garamond"/>
              </a:rPr>
              <a:t>A Population-Based </a:t>
            </a:r>
            <a:r>
              <a:rPr sz="1100" spc="-260" dirty="0">
                <a:latin typeface="Garamond"/>
                <a:cs typeface="Garamond"/>
              </a:rPr>
              <a:t> </a:t>
            </a:r>
            <a:r>
              <a:rPr sz="1100" spc="-5" dirty="0">
                <a:latin typeface="Garamond"/>
                <a:cs typeface="Garamond"/>
              </a:rPr>
              <a:t>Prevalence</a:t>
            </a:r>
            <a:r>
              <a:rPr sz="1100" spc="5" dirty="0">
                <a:latin typeface="Garamond"/>
                <a:cs typeface="Garamond"/>
              </a:rPr>
              <a:t> </a:t>
            </a:r>
            <a:r>
              <a:rPr sz="1100" dirty="0">
                <a:latin typeface="Garamond"/>
                <a:cs typeface="Garamond"/>
              </a:rPr>
              <a:t>Study,” </a:t>
            </a:r>
            <a:r>
              <a:rPr sz="1100" i="1" spc="-5" dirty="0">
                <a:latin typeface="Garamond"/>
                <a:cs typeface="Garamond"/>
              </a:rPr>
              <a:t>Journal</a:t>
            </a:r>
            <a:r>
              <a:rPr sz="1100" i="1" spc="5" dirty="0">
                <a:latin typeface="Garamond"/>
                <a:cs typeface="Garamond"/>
              </a:rPr>
              <a:t> </a:t>
            </a:r>
            <a:r>
              <a:rPr sz="1100" i="1" dirty="0">
                <a:latin typeface="Garamond"/>
                <a:cs typeface="Garamond"/>
              </a:rPr>
              <a:t>of</a:t>
            </a:r>
            <a:r>
              <a:rPr sz="1100" i="1" spc="-15" dirty="0">
                <a:latin typeface="Garamond"/>
                <a:cs typeface="Garamond"/>
              </a:rPr>
              <a:t> </a:t>
            </a:r>
            <a:r>
              <a:rPr sz="1100" i="1" spc="-5" dirty="0">
                <a:latin typeface="Garamond"/>
                <a:cs typeface="Garamond"/>
              </a:rPr>
              <a:t>General</a:t>
            </a:r>
            <a:r>
              <a:rPr sz="1100" i="1" spc="5" dirty="0">
                <a:latin typeface="Garamond"/>
                <a:cs typeface="Garamond"/>
              </a:rPr>
              <a:t> </a:t>
            </a:r>
            <a:r>
              <a:rPr sz="1100" i="1" dirty="0">
                <a:latin typeface="Garamond"/>
                <a:cs typeface="Garamond"/>
              </a:rPr>
              <a:t>Internal</a:t>
            </a:r>
            <a:r>
              <a:rPr sz="1100" i="1" spc="10" dirty="0">
                <a:latin typeface="Garamond"/>
                <a:cs typeface="Garamond"/>
              </a:rPr>
              <a:t> </a:t>
            </a:r>
            <a:r>
              <a:rPr sz="1100" i="1" dirty="0">
                <a:latin typeface="Garamond"/>
                <a:cs typeface="Garamond"/>
              </a:rPr>
              <a:t>Medicine</a:t>
            </a:r>
            <a:r>
              <a:rPr sz="1100" dirty="0">
                <a:latin typeface="Garamond"/>
                <a:cs typeface="Garamond"/>
              </a:rPr>
              <a:t>,</a:t>
            </a:r>
            <a:r>
              <a:rPr sz="1100" spc="5" dirty="0">
                <a:latin typeface="Garamond"/>
                <a:cs typeface="Garamond"/>
              </a:rPr>
              <a:t> </a:t>
            </a:r>
            <a:r>
              <a:rPr sz="1100" spc="-5" dirty="0">
                <a:latin typeface="Garamond"/>
                <a:cs typeface="Garamond"/>
              </a:rPr>
              <a:t>Vol.</a:t>
            </a:r>
            <a:r>
              <a:rPr sz="1100" spc="-15" dirty="0">
                <a:latin typeface="Garamond"/>
                <a:cs typeface="Garamond"/>
              </a:rPr>
              <a:t> </a:t>
            </a:r>
            <a:r>
              <a:rPr sz="1100" spc="-5" dirty="0">
                <a:latin typeface="Garamond"/>
                <a:cs typeface="Garamond"/>
              </a:rPr>
              <a:t>29,</a:t>
            </a:r>
            <a:r>
              <a:rPr sz="1100" dirty="0">
                <a:latin typeface="Garamond"/>
                <a:cs typeface="Garamond"/>
              </a:rPr>
              <a:t> No.</a:t>
            </a:r>
            <a:r>
              <a:rPr sz="1100" spc="-10" dirty="0">
                <a:latin typeface="Garamond"/>
                <a:cs typeface="Garamond"/>
              </a:rPr>
              <a:t> </a:t>
            </a:r>
            <a:r>
              <a:rPr sz="1100" spc="-5" dirty="0">
                <a:latin typeface="Garamond"/>
                <a:cs typeface="Garamond"/>
              </a:rPr>
              <a:t>12,</a:t>
            </a:r>
            <a:r>
              <a:rPr sz="1100" spc="-15" dirty="0">
                <a:latin typeface="Garamond"/>
                <a:cs typeface="Garamond"/>
              </a:rPr>
              <a:t> </a:t>
            </a:r>
            <a:r>
              <a:rPr sz="1100" spc="-5" dirty="0">
                <a:latin typeface="Garamond"/>
                <a:cs typeface="Garamond"/>
              </a:rPr>
              <a:t>2014.</a:t>
            </a:r>
            <a:endParaRPr sz="11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449" y="314071"/>
            <a:ext cx="11195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>
                <a:solidFill>
                  <a:srgbClr val="13395A"/>
                </a:solidFill>
              </a:rPr>
              <a:t>The</a:t>
            </a:r>
            <a:r>
              <a:rPr spc="-10" dirty="0">
                <a:solidFill>
                  <a:srgbClr val="13395A"/>
                </a:solidFill>
              </a:rPr>
              <a:t> </a:t>
            </a:r>
            <a:r>
              <a:rPr spc="-35" dirty="0">
                <a:solidFill>
                  <a:srgbClr val="13395A"/>
                </a:solidFill>
              </a:rPr>
              <a:t>Tennessee</a:t>
            </a:r>
            <a:r>
              <a:rPr dirty="0">
                <a:solidFill>
                  <a:srgbClr val="13395A"/>
                </a:solidFill>
              </a:rPr>
              <a:t> General</a:t>
            </a:r>
            <a:r>
              <a:rPr spc="-25" dirty="0">
                <a:solidFill>
                  <a:srgbClr val="13395A"/>
                </a:solidFill>
              </a:rPr>
              <a:t> </a:t>
            </a:r>
            <a:r>
              <a:rPr dirty="0">
                <a:solidFill>
                  <a:srgbClr val="13395A"/>
                </a:solidFill>
              </a:rPr>
              <a:t>Assembly strengthened</a:t>
            </a:r>
            <a:r>
              <a:rPr spc="-35" dirty="0">
                <a:solidFill>
                  <a:srgbClr val="13395A"/>
                </a:solidFill>
              </a:rPr>
              <a:t> </a:t>
            </a:r>
            <a:r>
              <a:rPr dirty="0">
                <a:solidFill>
                  <a:srgbClr val="13395A"/>
                </a:solidFill>
              </a:rPr>
              <a:t>state </a:t>
            </a:r>
            <a:r>
              <a:rPr spc="-15" dirty="0">
                <a:solidFill>
                  <a:srgbClr val="13395A"/>
                </a:solidFill>
              </a:rPr>
              <a:t>laws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8969" y="1147953"/>
            <a:ext cx="10425430" cy="42421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2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spc="-5" dirty="0">
                <a:solidFill>
                  <a:srgbClr val="13395A"/>
                </a:solidFill>
                <a:latin typeface="Garamond"/>
                <a:cs typeface="Garamond"/>
              </a:rPr>
              <a:t>Elderly</a:t>
            </a:r>
            <a:r>
              <a:rPr lang="en-US" sz="2400" spc="-1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lang="en-US" sz="2400" spc="-5" dirty="0">
                <a:solidFill>
                  <a:srgbClr val="13395A"/>
                </a:solidFill>
                <a:latin typeface="Garamond"/>
                <a:cs typeface="Garamond"/>
              </a:rPr>
              <a:t>and </a:t>
            </a:r>
            <a:r>
              <a:rPr lang="en-US" sz="2400" spc="-15" dirty="0">
                <a:solidFill>
                  <a:srgbClr val="13395A"/>
                </a:solidFill>
                <a:latin typeface="Garamond"/>
                <a:cs typeface="Garamond"/>
              </a:rPr>
              <a:t>Vulnerable</a:t>
            </a:r>
            <a:r>
              <a:rPr lang="en-US" sz="2400" spc="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lang="en-US" sz="2400" spc="-5" dirty="0">
                <a:solidFill>
                  <a:srgbClr val="13395A"/>
                </a:solidFill>
                <a:latin typeface="Garamond"/>
                <a:cs typeface="Garamond"/>
              </a:rPr>
              <a:t>Adult</a:t>
            </a:r>
            <a:r>
              <a:rPr lang="en-US" sz="2400" spc="-1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lang="en-US" sz="2400" spc="-5" dirty="0">
                <a:solidFill>
                  <a:srgbClr val="13395A"/>
                </a:solidFill>
                <a:latin typeface="Garamond"/>
                <a:cs typeface="Garamond"/>
              </a:rPr>
              <a:t>Protection</a:t>
            </a:r>
            <a:r>
              <a:rPr lang="en-US" sz="2400" spc="1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lang="en-US" sz="2400" spc="-10" dirty="0">
                <a:solidFill>
                  <a:srgbClr val="13395A"/>
                </a:solidFill>
                <a:latin typeface="Garamond"/>
                <a:cs typeface="Garamond"/>
              </a:rPr>
              <a:t>Act</a:t>
            </a:r>
            <a:r>
              <a:rPr lang="en-US" sz="240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lang="en-US" sz="2400" spc="-5" dirty="0">
                <a:solidFill>
                  <a:srgbClr val="13395A"/>
                </a:solidFill>
                <a:latin typeface="Garamond"/>
                <a:cs typeface="Garamond"/>
              </a:rPr>
              <a:t>of</a:t>
            </a:r>
            <a:r>
              <a:rPr lang="en-US" sz="2400" spc="32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13395A"/>
                </a:solidFill>
                <a:latin typeface="Garamond"/>
                <a:cs typeface="Garamond"/>
              </a:rPr>
              <a:t>2018</a:t>
            </a:r>
            <a:endParaRPr lang="en-US" sz="2400" dirty="0">
              <a:latin typeface="Garamond"/>
              <a:cs typeface="Garamond"/>
            </a:endParaRPr>
          </a:p>
          <a:p>
            <a:pPr marL="698500" lvl="1" indent="-22923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2000" dirty="0">
                <a:solidFill>
                  <a:srgbClr val="859DAD"/>
                </a:solidFill>
                <a:latin typeface="Garamond"/>
                <a:cs typeface="Garamond"/>
              </a:rPr>
              <a:t>requires</a:t>
            </a:r>
            <a:r>
              <a:rPr lang="en-US" sz="2000" spc="-4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lang="en-US" sz="2000" dirty="0">
                <a:solidFill>
                  <a:srgbClr val="859DAD"/>
                </a:solidFill>
                <a:latin typeface="Garamond"/>
                <a:cs typeface="Garamond"/>
              </a:rPr>
              <a:t>APS</a:t>
            </a:r>
            <a:r>
              <a:rPr lang="en-US" sz="20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lang="en-US" sz="2000" dirty="0">
                <a:solidFill>
                  <a:srgbClr val="859DAD"/>
                </a:solidFill>
                <a:latin typeface="Garamond"/>
                <a:cs typeface="Garamond"/>
              </a:rPr>
              <a:t>to</a:t>
            </a:r>
            <a:r>
              <a:rPr lang="en-US" sz="2000" spc="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lang="en-US" sz="2000" spc="-5" dirty="0">
                <a:solidFill>
                  <a:srgbClr val="859DAD"/>
                </a:solidFill>
                <a:latin typeface="Garamond"/>
                <a:cs typeface="Garamond"/>
              </a:rPr>
              <a:t>provide</a:t>
            </a:r>
            <a:r>
              <a:rPr lang="en-US" sz="2000" spc="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lang="en-US" sz="2000" dirty="0">
                <a:solidFill>
                  <a:srgbClr val="859DAD"/>
                </a:solidFill>
                <a:latin typeface="Garamond"/>
                <a:cs typeface="Garamond"/>
              </a:rPr>
              <a:t>copies</a:t>
            </a:r>
            <a:r>
              <a:rPr lang="en-US" sz="2000" spc="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lang="en-US" sz="2000" dirty="0">
                <a:solidFill>
                  <a:srgbClr val="859DAD"/>
                </a:solidFill>
                <a:latin typeface="Garamond"/>
                <a:cs typeface="Garamond"/>
              </a:rPr>
              <a:t>of</a:t>
            </a:r>
            <a:r>
              <a:rPr lang="en-US" sz="2000" spc="26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lang="en-US" sz="2000" spc="-10" dirty="0">
                <a:solidFill>
                  <a:srgbClr val="859DAD"/>
                </a:solidFill>
                <a:latin typeface="Garamond"/>
                <a:cs typeface="Garamond"/>
              </a:rPr>
              <a:t>investigative</a:t>
            </a:r>
            <a:r>
              <a:rPr lang="en-US" sz="2000" spc="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lang="en-US" sz="2000" dirty="0">
                <a:solidFill>
                  <a:srgbClr val="859DAD"/>
                </a:solidFill>
                <a:latin typeface="Garamond"/>
                <a:cs typeface="Garamond"/>
              </a:rPr>
              <a:t>files</a:t>
            </a:r>
            <a:r>
              <a:rPr lang="en-US" sz="2000" spc="5" dirty="0">
                <a:solidFill>
                  <a:srgbClr val="859DAD"/>
                </a:solidFill>
                <a:latin typeface="Garamond"/>
                <a:cs typeface="Garamond"/>
              </a:rPr>
              <a:t> to </a:t>
            </a:r>
            <a:r>
              <a:rPr lang="en-US" sz="2000" dirty="0">
                <a:solidFill>
                  <a:srgbClr val="859DAD"/>
                </a:solidFill>
                <a:latin typeface="Garamond"/>
                <a:cs typeface="Garamond"/>
              </a:rPr>
              <a:t>district</a:t>
            </a:r>
            <a:r>
              <a:rPr lang="en-US" sz="2000" spc="-1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lang="en-US" sz="2000" dirty="0">
                <a:solidFill>
                  <a:srgbClr val="859DAD"/>
                </a:solidFill>
                <a:latin typeface="Garamond"/>
                <a:cs typeface="Garamond"/>
              </a:rPr>
              <a:t>attorneys</a:t>
            </a:r>
            <a:r>
              <a:rPr lang="en-US" sz="2000" spc="-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lang="en-US" sz="2000" spc="5" dirty="0">
                <a:solidFill>
                  <a:srgbClr val="859DAD"/>
                </a:solidFill>
                <a:latin typeface="Garamond"/>
                <a:cs typeface="Garamond"/>
              </a:rPr>
              <a:t>general</a:t>
            </a:r>
            <a:endParaRPr lang="en-US" sz="2400" spc="-5" dirty="0">
              <a:solidFill>
                <a:srgbClr val="13395A"/>
              </a:solidFill>
              <a:latin typeface="Garamond"/>
              <a:cs typeface="Garamond"/>
            </a:endParaRP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Elderly</a:t>
            </a:r>
            <a:r>
              <a:rPr sz="2400" spc="-1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and </a:t>
            </a:r>
            <a:r>
              <a:rPr sz="2400" spc="-15" dirty="0">
                <a:solidFill>
                  <a:srgbClr val="13395A"/>
                </a:solidFill>
                <a:latin typeface="Garamond"/>
                <a:cs typeface="Garamond"/>
              </a:rPr>
              <a:t>Vulnerable</a:t>
            </a:r>
            <a:r>
              <a:rPr sz="2400" spc="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Adult</a:t>
            </a:r>
            <a:r>
              <a:rPr sz="2400" spc="-1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Protection</a:t>
            </a:r>
            <a:r>
              <a:rPr sz="2400" spc="1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13395A"/>
                </a:solidFill>
                <a:latin typeface="Garamond"/>
                <a:cs typeface="Garamond"/>
              </a:rPr>
              <a:t>Act</a:t>
            </a:r>
            <a:r>
              <a:rPr sz="2400" dirty="0">
                <a:solidFill>
                  <a:srgbClr val="13395A"/>
                </a:solidFill>
                <a:latin typeface="Garamond"/>
                <a:cs typeface="Garamond"/>
              </a:rPr>
              <a:t> (2017)</a:t>
            </a:r>
            <a:endParaRPr sz="2400" dirty="0">
              <a:latin typeface="Garamond"/>
              <a:cs typeface="Garamond"/>
            </a:endParaRPr>
          </a:p>
          <a:p>
            <a:pPr marL="698500" lvl="1" indent="-22923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creates</a:t>
            </a:r>
            <a:r>
              <a:rPr sz="2000" spc="-3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financial</a:t>
            </a:r>
            <a:r>
              <a:rPr sz="2000" spc="2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exploitation</a:t>
            </a:r>
            <a:r>
              <a:rPr sz="2000" spc="1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of</a:t>
            </a:r>
            <a:r>
              <a:rPr lang="en-US" sz="2000" spc="26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elderly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 or vulnerable</a:t>
            </a:r>
            <a:r>
              <a:rPr sz="2000" spc="2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adults</a:t>
            </a:r>
            <a:r>
              <a:rPr sz="20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offense</a:t>
            </a:r>
            <a:endParaRPr sz="2000" dirty="0">
              <a:latin typeface="Garamond"/>
              <a:cs typeface="Garamond"/>
            </a:endParaRPr>
          </a:p>
          <a:p>
            <a:pPr marL="241300" marR="5080" indent="-228600">
              <a:lnSpc>
                <a:spcPts val="2300"/>
              </a:lnSpc>
              <a:spcBef>
                <a:spcPts val="15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Elderly and</a:t>
            </a:r>
            <a:r>
              <a:rPr sz="240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13395A"/>
                </a:solidFill>
                <a:latin typeface="Garamond"/>
                <a:cs typeface="Garamond"/>
              </a:rPr>
              <a:t>Vulnerable</a:t>
            </a:r>
            <a:r>
              <a:rPr sz="2400" spc="1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Adult</a:t>
            </a:r>
            <a:r>
              <a:rPr sz="2400" spc="-1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13395A"/>
                </a:solidFill>
                <a:latin typeface="Garamond"/>
                <a:cs typeface="Garamond"/>
              </a:rPr>
              <a:t>Financial</a:t>
            </a:r>
            <a:r>
              <a:rPr sz="2400" spc="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Exploitation</a:t>
            </a:r>
            <a:r>
              <a:rPr sz="2400" spc="1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13395A"/>
                </a:solidFill>
                <a:latin typeface="Garamond"/>
                <a:cs typeface="Garamond"/>
              </a:rPr>
              <a:t>Prevention</a:t>
            </a:r>
            <a:r>
              <a:rPr sz="240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Act</a:t>
            </a:r>
            <a:r>
              <a:rPr sz="2400" spc="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13395A"/>
                </a:solidFill>
                <a:latin typeface="Garamond"/>
                <a:cs typeface="Garamond"/>
              </a:rPr>
              <a:t>(2017)</a:t>
            </a:r>
            <a:r>
              <a:rPr sz="2400" spc="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and </a:t>
            </a:r>
            <a:r>
              <a:rPr sz="2400" dirty="0">
                <a:solidFill>
                  <a:srgbClr val="13395A"/>
                </a:solidFill>
                <a:latin typeface="Garamond"/>
                <a:cs typeface="Garamond"/>
              </a:rPr>
              <a:t>Senior </a:t>
            </a:r>
            <a:r>
              <a:rPr sz="2400" spc="-58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Financial</a:t>
            </a:r>
            <a:r>
              <a:rPr sz="240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Protection</a:t>
            </a:r>
            <a:r>
              <a:rPr sz="2400" spc="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and Securities</a:t>
            </a:r>
            <a:r>
              <a:rPr sz="2400" dirty="0">
                <a:solidFill>
                  <a:srgbClr val="13395A"/>
                </a:solidFill>
                <a:latin typeface="Garamond"/>
                <a:cs typeface="Garamond"/>
              </a:rPr>
              <a:t> Modernization </a:t>
            </a: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Act </a:t>
            </a:r>
            <a:r>
              <a:rPr sz="2400" dirty="0">
                <a:solidFill>
                  <a:srgbClr val="13395A"/>
                </a:solidFill>
                <a:latin typeface="Garamond"/>
                <a:cs typeface="Garamond"/>
              </a:rPr>
              <a:t>(2017)</a:t>
            </a:r>
            <a:endParaRPr sz="2400" dirty="0">
              <a:latin typeface="Garamond"/>
              <a:cs typeface="Garamond"/>
            </a:endParaRPr>
          </a:p>
          <a:p>
            <a:pPr marL="698500" marR="677545" lvl="1" indent="-229235">
              <a:lnSpc>
                <a:spcPts val="1920"/>
              </a:lnSpc>
              <a:spcBef>
                <a:spcPts val="53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authorizes</a:t>
            </a:r>
            <a:r>
              <a:rPr sz="20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financial</a:t>
            </a:r>
            <a:r>
              <a:rPr sz="2000" spc="2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institutions,</a:t>
            </a:r>
            <a:r>
              <a:rPr sz="2000" spc="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859DAD"/>
                </a:solidFill>
                <a:latin typeface="Garamond"/>
                <a:cs typeface="Garamond"/>
              </a:rPr>
              <a:t>broker-dealers,</a:t>
            </a:r>
            <a:r>
              <a:rPr sz="2000" spc="-3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and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investment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advisors</a:t>
            </a:r>
            <a:r>
              <a:rPr sz="2000" spc="-1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to</a:t>
            </a:r>
            <a:r>
              <a:rPr sz="2000" spc="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report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 suspected </a:t>
            </a:r>
            <a:r>
              <a:rPr sz="2000" spc="-484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financial</a:t>
            </a: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exploitation</a:t>
            </a:r>
            <a:endParaRPr sz="2000" dirty="0">
              <a:latin typeface="Garamond"/>
              <a:cs typeface="Garamond"/>
            </a:endParaRPr>
          </a:p>
          <a:p>
            <a:pPr marL="698500" marR="602615" lvl="1" indent="-229235">
              <a:lnSpc>
                <a:spcPct val="80000"/>
              </a:lnSpc>
              <a:spcBef>
                <a:spcPts val="11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15" dirty="0">
                <a:solidFill>
                  <a:srgbClr val="859DAD"/>
                </a:solidFill>
                <a:latin typeface="Garamond"/>
                <a:cs typeface="Garamond"/>
              </a:rPr>
              <a:t>gives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 the</a:t>
            </a: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 Department</a:t>
            </a:r>
            <a:r>
              <a:rPr sz="2000" spc="-2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of</a:t>
            </a:r>
            <a:r>
              <a:rPr sz="2000" spc="26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Commerce</a:t>
            </a:r>
            <a:r>
              <a:rPr sz="2000" spc="-2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and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 Insurance</a:t>
            </a:r>
            <a:r>
              <a:rPr sz="2000" spc="-1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the</a:t>
            </a:r>
            <a:r>
              <a:rPr sz="2000" spc="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authority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 to</a:t>
            </a: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35" dirty="0">
                <a:solidFill>
                  <a:srgbClr val="859DAD"/>
                </a:solidFill>
                <a:latin typeface="Garamond"/>
                <a:cs typeface="Garamond"/>
              </a:rPr>
              <a:t>deny,</a:t>
            </a: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15" dirty="0">
                <a:solidFill>
                  <a:srgbClr val="859DAD"/>
                </a:solidFill>
                <a:latin typeface="Garamond"/>
                <a:cs typeface="Garamond"/>
              </a:rPr>
              <a:t>revoke,</a:t>
            </a:r>
            <a:r>
              <a:rPr sz="20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or</a:t>
            </a:r>
            <a:r>
              <a:rPr sz="20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suspend </a:t>
            </a:r>
            <a:r>
              <a:rPr sz="2000" spc="-484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licenses</a:t>
            </a:r>
            <a:r>
              <a:rPr sz="20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of</a:t>
            </a:r>
            <a:r>
              <a:rPr sz="2000" spc="26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those</a:t>
            </a: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who</a:t>
            </a:r>
            <a:r>
              <a:rPr sz="2000" spc="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commit</a:t>
            </a:r>
            <a:r>
              <a:rPr sz="20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acts</a:t>
            </a:r>
            <a:r>
              <a:rPr sz="2000" spc="-1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of</a:t>
            </a:r>
            <a:r>
              <a:rPr sz="2000" spc="26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financial</a:t>
            </a:r>
            <a:r>
              <a:rPr sz="2000" spc="2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exploitation</a:t>
            </a:r>
            <a:endParaRPr sz="2000" dirty="0">
              <a:latin typeface="Garamond"/>
              <a:cs typeface="Garamond"/>
            </a:endParaRPr>
          </a:p>
          <a:p>
            <a:pPr marL="241300" indent="-228600">
              <a:lnSpc>
                <a:spcPct val="10000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13395A"/>
                </a:solidFill>
                <a:latin typeface="Garamond"/>
                <a:cs typeface="Garamond"/>
              </a:rPr>
              <a:t>Public</a:t>
            </a:r>
            <a:r>
              <a:rPr sz="2400" spc="-4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3395A"/>
                </a:solidFill>
                <a:latin typeface="Garamond"/>
                <a:cs typeface="Garamond"/>
              </a:rPr>
              <a:t>Chapter</a:t>
            </a:r>
            <a:r>
              <a:rPr sz="2400" spc="-10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13395A"/>
                </a:solidFill>
                <a:latin typeface="Garamond"/>
                <a:cs typeface="Garamond"/>
              </a:rPr>
              <a:t>1006</a:t>
            </a:r>
            <a:r>
              <a:rPr sz="2400" spc="-25" dirty="0">
                <a:solidFill>
                  <a:srgbClr val="13395A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13395A"/>
                </a:solidFill>
                <a:latin typeface="Garamond"/>
                <a:cs typeface="Garamond"/>
              </a:rPr>
              <a:t>(2016)</a:t>
            </a:r>
            <a:endParaRPr sz="2400" dirty="0">
              <a:latin typeface="Garamond"/>
              <a:cs typeface="Garamond"/>
            </a:endParaRPr>
          </a:p>
          <a:p>
            <a:pPr marL="698500" lvl="1" indent="-2292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requires</a:t>
            </a:r>
            <a:r>
              <a:rPr sz="2000" spc="-4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district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attorneys</a:t>
            </a:r>
            <a:r>
              <a:rPr sz="2000" spc="-1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to create</a:t>
            </a:r>
            <a:r>
              <a:rPr sz="2000" spc="-1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859DAD"/>
                </a:solidFill>
                <a:latin typeface="Garamond"/>
                <a:cs typeface="Garamond"/>
              </a:rPr>
              <a:t>Vulnerable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Adult</a:t>
            </a:r>
            <a:r>
              <a:rPr sz="2000" spc="-2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Protective</a:t>
            </a: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859DAD"/>
                </a:solidFill>
                <a:latin typeface="Garamond"/>
                <a:cs typeface="Garamond"/>
              </a:rPr>
              <a:t>Investigative</a:t>
            </a: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20" dirty="0">
                <a:solidFill>
                  <a:srgbClr val="859DAD"/>
                </a:solidFill>
                <a:latin typeface="Garamond"/>
                <a:cs typeface="Garamond"/>
              </a:rPr>
              <a:t>Teams</a:t>
            </a:r>
            <a:endParaRPr sz="20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ts val="4105"/>
              </a:lnSpc>
              <a:spcBef>
                <a:spcPts val="100"/>
              </a:spcBef>
            </a:pPr>
            <a:r>
              <a:rPr spc="-5" dirty="0"/>
              <a:t>Conclusion</a:t>
            </a:r>
            <a:r>
              <a:rPr spc="-50" dirty="0"/>
              <a:t> </a:t>
            </a:r>
            <a:r>
              <a:rPr dirty="0"/>
              <a:t>1:</a:t>
            </a:r>
          </a:p>
          <a:p>
            <a:pPr marL="4445" algn="ctr">
              <a:lnSpc>
                <a:spcPts val="4105"/>
              </a:lnSpc>
            </a:pPr>
            <a:r>
              <a:rPr spc="-15" dirty="0"/>
              <a:t>Many</a:t>
            </a:r>
            <a:r>
              <a:rPr spc="-5" dirty="0"/>
              <a:t> </a:t>
            </a:r>
            <a:r>
              <a:rPr dirty="0"/>
              <a:t>said</a:t>
            </a:r>
            <a:r>
              <a:rPr spc="-5" dirty="0"/>
              <a:t> </a:t>
            </a:r>
            <a:r>
              <a:rPr dirty="0"/>
              <a:t>that</a:t>
            </a:r>
            <a:r>
              <a:rPr spc="-5" dirty="0"/>
              <a:t> APS</a:t>
            </a:r>
            <a:r>
              <a:rPr spc="-10" dirty="0"/>
              <a:t> </a:t>
            </a:r>
            <a:r>
              <a:rPr spc="-5" dirty="0"/>
              <a:t>criteria is </a:t>
            </a:r>
            <a:r>
              <a:rPr dirty="0"/>
              <a:t>too</a:t>
            </a:r>
            <a:r>
              <a:rPr spc="-5" dirty="0"/>
              <a:t> </a:t>
            </a:r>
            <a:r>
              <a:rPr spc="10" dirty="0"/>
              <a:t>narrow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5492" y="1781682"/>
            <a:ext cx="6183630" cy="235712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41300" marR="663575" indent="-228600">
              <a:lnSpc>
                <a:spcPts val="3670"/>
              </a:lnSpc>
              <a:spcBef>
                <a:spcPts val="560"/>
              </a:spcBef>
              <a:buFont typeface="Arial"/>
              <a:buChar char="•"/>
              <a:tabLst>
                <a:tab pos="241300" algn="l"/>
                <a:tab pos="1920875" algn="l"/>
              </a:tabLst>
            </a:pPr>
            <a:r>
              <a:rPr sz="3400" spc="-10" dirty="0">
                <a:solidFill>
                  <a:srgbClr val="0C3A5D"/>
                </a:solidFill>
                <a:latin typeface="Garamond"/>
                <a:cs typeface="Garamond"/>
              </a:rPr>
              <a:t>APS </a:t>
            </a:r>
            <a:r>
              <a:rPr sz="3400" spc="-5" dirty="0">
                <a:solidFill>
                  <a:srgbClr val="0C3A5D"/>
                </a:solidFill>
                <a:latin typeface="Garamond"/>
                <a:cs typeface="Garamond"/>
              </a:rPr>
              <a:t>criteria</a:t>
            </a:r>
            <a:r>
              <a:rPr sz="3400" spc="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3400" spc="-5" dirty="0">
                <a:solidFill>
                  <a:srgbClr val="0C3A5D"/>
                </a:solidFill>
                <a:latin typeface="Garamond"/>
                <a:cs typeface="Garamond"/>
              </a:rPr>
              <a:t>for</a:t>
            </a:r>
            <a:r>
              <a:rPr sz="3400" spc="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3400" spc="-10" dirty="0">
                <a:solidFill>
                  <a:srgbClr val="0C3A5D"/>
                </a:solidFill>
                <a:latin typeface="Garamond"/>
                <a:cs typeface="Garamond"/>
              </a:rPr>
              <a:t>investigating</a:t>
            </a:r>
            <a:r>
              <a:rPr sz="34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3400" spc="-5" dirty="0">
                <a:solidFill>
                  <a:srgbClr val="0C3A5D"/>
                </a:solidFill>
                <a:latin typeface="Garamond"/>
                <a:cs typeface="Garamond"/>
              </a:rPr>
              <a:t>a </a:t>
            </a:r>
            <a:r>
              <a:rPr sz="34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3400" spc="5" dirty="0">
                <a:solidFill>
                  <a:srgbClr val="0C3A5D"/>
                </a:solidFill>
                <a:latin typeface="Garamond"/>
                <a:cs typeface="Garamond"/>
              </a:rPr>
              <a:t>report</a:t>
            </a:r>
            <a:r>
              <a:rPr sz="3400" spc="4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3400" spc="-5" dirty="0">
                <a:solidFill>
                  <a:srgbClr val="0C3A5D"/>
                </a:solidFill>
                <a:latin typeface="Garamond"/>
                <a:cs typeface="Garamond"/>
              </a:rPr>
              <a:t>of	financial</a:t>
            </a:r>
            <a:r>
              <a:rPr sz="3400" spc="-5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3400" spc="-5" dirty="0">
                <a:solidFill>
                  <a:srgbClr val="0C3A5D"/>
                </a:solidFill>
                <a:latin typeface="Garamond"/>
                <a:cs typeface="Garamond"/>
              </a:rPr>
              <a:t>exploitation:</a:t>
            </a:r>
            <a:endParaRPr sz="3400" dirty="0">
              <a:latin typeface="Garamond"/>
              <a:cs typeface="Garamond"/>
            </a:endParaRPr>
          </a:p>
          <a:p>
            <a:pPr marL="697865" lvl="1" indent="-228600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698500" algn="l"/>
              </a:tabLst>
            </a:pP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alleged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perpetrator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5" dirty="0">
                <a:solidFill>
                  <a:srgbClr val="0C3A5D"/>
                </a:solidFill>
                <a:latin typeface="Garamond"/>
                <a:cs typeface="Garamond"/>
              </a:rPr>
              <a:t>must</a:t>
            </a:r>
            <a:r>
              <a:rPr sz="28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be a</a:t>
            </a:r>
            <a:r>
              <a:rPr sz="2800" spc="2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b="1" u="sng" spc="-5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caretaker</a:t>
            </a:r>
            <a:endParaRPr sz="2800" dirty="0">
              <a:latin typeface="Garamond"/>
              <a:cs typeface="Garamond"/>
            </a:endParaRPr>
          </a:p>
          <a:p>
            <a:pPr marL="697865" lvl="1" indent="-228600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698500" algn="l"/>
              </a:tabLst>
            </a:pPr>
            <a:r>
              <a:rPr sz="2800" spc="-15" dirty="0">
                <a:solidFill>
                  <a:srgbClr val="0C3A5D"/>
                </a:solidFill>
                <a:latin typeface="Garamond"/>
                <a:cs typeface="Garamond"/>
              </a:rPr>
              <a:t>must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25" dirty="0">
                <a:solidFill>
                  <a:srgbClr val="0C3A5D"/>
                </a:solidFill>
                <a:latin typeface="Garamond"/>
                <a:cs typeface="Garamond"/>
              </a:rPr>
              <a:t>involve</a:t>
            </a:r>
            <a:r>
              <a:rPr sz="2800" spc="-1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b="1" u="sng" spc="-5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government</a:t>
            </a:r>
            <a:r>
              <a:rPr sz="2800" b="1" u="sng" spc="10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 </a:t>
            </a:r>
            <a:r>
              <a:rPr sz="2800" b="1" u="sng" spc="-5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funds</a:t>
            </a:r>
            <a:endParaRPr sz="2800" dirty="0">
              <a:latin typeface="Garamond"/>
              <a:cs typeface="Garamond"/>
            </a:endParaRPr>
          </a:p>
          <a:p>
            <a:pPr marL="697865" lvl="1" indent="-22860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698500" algn="l"/>
              </a:tabLst>
            </a:pP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based</a:t>
            </a:r>
            <a:r>
              <a:rPr sz="2800" spc="-1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on</a:t>
            </a:r>
            <a:r>
              <a:rPr sz="2800" spc="-1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a</a:t>
            </a:r>
            <a:r>
              <a:rPr sz="2800" spc="-1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1978 state</a:t>
            </a:r>
            <a:r>
              <a:rPr sz="2800" spc="-3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5" dirty="0">
                <a:solidFill>
                  <a:srgbClr val="0C3A5D"/>
                </a:solidFill>
                <a:latin typeface="Garamond"/>
                <a:cs typeface="Garamond"/>
              </a:rPr>
              <a:t>law</a:t>
            </a:r>
            <a:endParaRPr sz="2800" dirty="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46976" y="1828800"/>
            <a:ext cx="4559935" cy="2292350"/>
          </a:xfrm>
          <a:prstGeom prst="rect">
            <a:avLst/>
          </a:prstGeom>
          <a:solidFill>
            <a:srgbClr val="CDC1CF"/>
          </a:solidFill>
          <a:ln w="57150">
            <a:solidFill>
              <a:srgbClr val="5A315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70"/>
              </a:spcBef>
            </a:pPr>
            <a:r>
              <a:rPr sz="2400" spc="-5" dirty="0">
                <a:latin typeface="Garamond"/>
                <a:cs typeface="Garamond"/>
              </a:rPr>
              <a:t>State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spc="-15" dirty="0">
                <a:latin typeface="Garamond"/>
                <a:cs typeface="Garamond"/>
              </a:rPr>
              <a:t>law</a:t>
            </a:r>
            <a:r>
              <a:rPr sz="2400" spc="-1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defines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financial</a:t>
            </a:r>
          </a:p>
          <a:p>
            <a:pPr marL="92075" marR="135255">
              <a:lnSpc>
                <a:spcPct val="100000"/>
              </a:lnSpc>
            </a:pPr>
            <a:r>
              <a:rPr sz="2400" spc="-5" dirty="0">
                <a:latin typeface="Garamond"/>
                <a:cs typeface="Garamond"/>
              </a:rPr>
              <a:t>exploitation</a:t>
            </a:r>
            <a:r>
              <a:rPr sz="2400" dirty="0">
                <a:latin typeface="Garamond"/>
                <a:cs typeface="Garamond"/>
              </a:rPr>
              <a:t> </a:t>
            </a:r>
            <a:r>
              <a:rPr sz="2400" spc="-5" dirty="0">
                <a:latin typeface="Garamond"/>
                <a:cs typeface="Garamond"/>
              </a:rPr>
              <a:t>as</a:t>
            </a:r>
            <a:r>
              <a:rPr sz="2400" spc="-15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“the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improper</a:t>
            </a:r>
            <a:r>
              <a:rPr sz="2400" spc="-1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use</a:t>
            </a:r>
            <a:r>
              <a:rPr sz="2400" spc="-10" dirty="0">
                <a:latin typeface="Garamond"/>
                <a:cs typeface="Garamond"/>
              </a:rPr>
              <a:t> </a:t>
            </a:r>
            <a:r>
              <a:rPr sz="2400" b="1" u="sng" spc="-5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by </a:t>
            </a:r>
            <a:r>
              <a:rPr sz="2400" b="1" spc="-58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b="1" u="sng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a</a:t>
            </a:r>
            <a:r>
              <a:rPr sz="2400" b="1" u="sng" spc="-10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 </a:t>
            </a:r>
            <a:r>
              <a:rPr sz="2400" b="1" u="sng" spc="-5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caretaker</a:t>
            </a:r>
            <a:r>
              <a:rPr sz="2400" b="1" spc="-1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latin typeface="Garamond"/>
                <a:cs typeface="Garamond"/>
              </a:rPr>
              <a:t>of</a:t>
            </a:r>
            <a:r>
              <a:rPr lang="en-US" sz="2400" spc="285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funds</a:t>
            </a:r>
            <a:r>
              <a:rPr sz="2400" spc="-5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that</a:t>
            </a:r>
            <a:r>
              <a:rPr sz="2400" spc="-10" dirty="0">
                <a:latin typeface="Garamond"/>
                <a:cs typeface="Garamond"/>
              </a:rPr>
              <a:t> </a:t>
            </a:r>
            <a:r>
              <a:rPr sz="2400" spc="-25" dirty="0">
                <a:latin typeface="Garamond"/>
                <a:cs typeface="Garamond"/>
              </a:rPr>
              <a:t>have</a:t>
            </a:r>
            <a:r>
              <a:rPr sz="2400" spc="-5" dirty="0">
                <a:latin typeface="Garamond"/>
                <a:cs typeface="Garamond"/>
              </a:rPr>
              <a:t> been </a:t>
            </a:r>
            <a:r>
              <a:rPr sz="2400" spc="-585" dirty="0">
                <a:latin typeface="Garamond"/>
                <a:cs typeface="Garamond"/>
              </a:rPr>
              <a:t> </a:t>
            </a:r>
            <a:r>
              <a:rPr sz="2400" spc="-5" dirty="0">
                <a:latin typeface="Garamond"/>
                <a:cs typeface="Garamond"/>
              </a:rPr>
              <a:t>paid </a:t>
            </a:r>
            <a:r>
              <a:rPr sz="2400" spc="-20" dirty="0">
                <a:latin typeface="Garamond"/>
                <a:cs typeface="Garamond"/>
              </a:rPr>
              <a:t>by </a:t>
            </a:r>
            <a:r>
              <a:rPr sz="2400" dirty="0">
                <a:latin typeface="Garamond"/>
                <a:cs typeface="Garamond"/>
              </a:rPr>
              <a:t>a </a:t>
            </a:r>
            <a:r>
              <a:rPr sz="2400" b="1" u="sng" spc="-5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governmental </a:t>
            </a:r>
            <a:r>
              <a:rPr sz="2400" b="1" u="sng" spc="5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agency</a:t>
            </a:r>
            <a:r>
              <a:rPr sz="2400" b="1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to </a:t>
            </a:r>
            <a:r>
              <a:rPr sz="2400" spc="5" dirty="0">
                <a:latin typeface="Garamond"/>
                <a:cs typeface="Garamond"/>
              </a:rPr>
              <a:t> </a:t>
            </a:r>
            <a:r>
              <a:rPr sz="2400" spc="-5" dirty="0">
                <a:latin typeface="Garamond"/>
                <a:cs typeface="Garamond"/>
              </a:rPr>
              <a:t>an</a:t>
            </a:r>
            <a:r>
              <a:rPr sz="2400" spc="-10" dirty="0">
                <a:latin typeface="Garamond"/>
                <a:cs typeface="Garamond"/>
              </a:rPr>
              <a:t> </a:t>
            </a:r>
            <a:r>
              <a:rPr sz="2400" spc="-5" dirty="0">
                <a:latin typeface="Garamond"/>
                <a:cs typeface="Garamond"/>
              </a:rPr>
              <a:t>adult or</a:t>
            </a:r>
            <a:r>
              <a:rPr sz="2400" spc="-10" dirty="0">
                <a:latin typeface="Garamond"/>
                <a:cs typeface="Garamond"/>
              </a:rPr>
              <a:t> to</a:t>
            </a:r>
            <a:r>
              <a:rPr sz="2400" spc="5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the</a:t>
            </a:r>
            <a:r>
              <a:rPr sz="2400" spc="-5" dirty="0">
                <a:latin typeface="Garamond"/>
                <a:cs typeface="Garamond"/>
              </a:rPr>
              <a:t> </a:t>
            </a:r>
            <a:r>
              <a:rPr sz="2400" spc="-10" dirty="0">
                <a:latin typeface="Garamond"/>
                <a:cs typeface="Garamond"/>
              </a:rPr>
              <a:t>caretaker</a:t>
            </a:r>
            <a:r>
              <a:rPr sz="2400" spc="5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for</a:t>
            </a:r>
            <a:r>
              <a:rPr sz="2400" spc="-1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the</a:t>
            </a:r>
          </a:p>
          <a:p>
            <a:pPr marL="92075">
              <a:lnSpc>
                <a:spcPct val="100000"/>
              </a:lnSpc>
              <a:spcBef>
                <a:spcPts val="30"/>
              </a:spcBef>
            </a:pPr>
            <a:r>
              <a:rPr sz="2400" dirty="0">
                <a:latin typeface="Garamond"/>
                <a:cs typeface="Garamond"/>
              </a:rPr>
              <a:t>use</a:t>
            </a:r>
            <a:r>
              <a:rPr sz="2400" spc="-15" dirty="0">
                <a:latin typeface="Garamond"/>
                <a:cs typeface="Garamond"/>
              </a:rPr>
              <a:t> </a:t>
            </a:r>
            <a:r>
              <a:rPr sz="2400" spc="-5" dirty="0">
                <a:latin typeface="Garamond"/>
                <a:cs typeface="Garamond"/>
              </a:rPr>
              <a:t>or</a:t>
            </a:r>
            <a:r>
              <a:rPr sz="2400" spc="-15" dirty="0">
                <a:latin typeface="Garamond"/>
                <a:cs typeface="Garamond"/>
              </a:rPr>
              <a:t> </a:t>
            </a:r>
            <a:r>
              <a:rPr sz="2400" spc="-5" dirty="0">
                <a:latin typeface="Garamond"/>
                <a:cs typeface="Garamond"/>
              </a:rPr>
              <a:t>care</a:t>
            </a:r>
            <a:r>
              <a:rPr sz="2400" spc="-15" dirty="0">
                <a:latin typeface="Garamond"/>
                <a:cs typeface="Garamond"/>
              </a:rPr>
              <a:t> </a:t>
            </a:r>
            <a:r>
              <a:rPr sz="2400" spc="-5" dirty="0">
                <a:latin typeface="Garamond"/>
                <a:cs typeface="Garamond"/>
              </a:rPr>
              <a:t>of</a:t>
            </a:r>
            <a:r>
              <a:rPr sz="2400" spc="29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the</a:t>
            </a:r>
            <a:r>
              <a:rPr sz="2400" spc="-10" dirty="0">
                <a:latin typeface="Garamond"/>
                <a:cs typeface="Garamond"/>
              </a:rPr>
              <a:t> </a:t>
            </a:r>
            <a:r>
              <a:rPr sz="2400" spc="-15" dirty="0">
                <a:latin typeface="Garamond"/>
                <a:cs typeface="Garamond"/>
              </a:rPr>
              <a:t>adult.”</a:t>
            </a:r>
            <a:endParaRPr sz="24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ts val="4105"/>
              </a:lnSpc>
              <a:spcBef>
                <a:spcPts val="100"/>
              </a:spcBef>
            </a:pPr>
            <a:r>
              <a:rPr spc="-5" dirty="0"/>
              <a:t>Conclusion</a:t>
            </a:r>
            <a:r>
              <a:rPr spc="-50" dirty="0"/>
              <a:t> </a:t>
            </a:r>
            <a:r>
              <a:rPr dirty="0"/>
              <a:t>1:</a:t>
            </a:r>
          </a:p>
          <a:p>
            <a:pPr marL="4445" algn="ctr">
              <a:lnSpc>
                <a:spcPts val="4105"/>
              </a:lnSpc>
            </a:pPr>
            <a:r>
              <a:rPr spc="-15" dirty="0"/>
              <a:t>Many</a:t>
            </a:r>
            <a:r>
              <a:rPr spc="-5" dirty="0"/>
              <a:t> </a:t>
            </a:r>
            <a:r>
              <a:rPr dirty="0"/>
              <a:t>said</a:t>
            </a:r>
            <a:r>
              <a:rPr spc="-5" dirty="0"/>
              <a:t> </a:t>
            </a:r>
            <a:r>
              <a:rPr dirty="0"/>
              <a:t>that</a:t>
            </a:r>
            <a:r>
              <a:rPr spc="-5" dirty="0"/>
              <a:t> APS</a:t>
            </a:r>
            <a:r>
              <a:rPr spc="-10" dirty="0"/>
              <a:t> </a:t>
            </a:r>
            <a:r>
              <a:rPr spc="-5" dirty="0"/>
              <a:t>criteria is </a:t>
            </a:r>
            <a:r>
              <a:rPr dirty="0"/>
              <a:t>too</a:t>
            </a:r>
            <a:r>
              <a:rPr spc="-5" dirty="0"/>
              <a:t> </a:t>
            </a:r>
            <a:r>
              <a:rPr spc="10" dirty="0"/>
              <a:t>narrow</a:t>
            </a:r>
          </a:p>
        </p:txBody>
      </p:sp>
      <p:sp>
        <p:nvSpPr>
          <p:cNvPr id="3" name="object 3"/>
          <p:cNvSpPr/>
          <p:nvPr/>
        </p:nvSpPr>
        <p:spPr>
          <a:xfrm>
            <a:off x="1284732" y="4322064"/>
            <a:ext cx="10381615" cy="184785"/>
          </a:xfrm>
          <a:custGeom>
            <a:avLst/>
            <a:gdLst/>
            <a:ahLst/>
            <a:cxnLst/>
            <a:rect l="l" t="t" r="r" b="b"/>
            <a:pathLst>
              <a:path w="10381615" h="184785">
                <a:moveTo>
                  <a:pt x="0" y="92963"/>
                </a:moveTo>
                <a:lnTo>
                  <a:pt x="10381488" y="92963"/>
                </a:lnTo>
              </a:path>
              <a:path w="10381615" h="184785">
                <a:moveTo>
                  <a:pt x="0" y="0"/>
                </a:moveTo>
                <a:lnTo>
                  <a:pt x="0" y="184404"/>
                </a:lnTo>
              </a:path>
              <a:path w="10381615" h="184785">
                <a:moveTo>
                  <a:pt x="1357884" y="0"/>
                </a:moveTo>
                <a:lnTo>
                  <a:pt x="1357884" y="184404"/>
                </a:lnTo>
              </a:path>
              <a:path w="10381615" h="184785">
                <a:moveTo>
                  <a:pt x="2714244" y="0"/>
                </a:moveTo>
                <a:lnTo>
                  <a:pt x="2714244" y="184404"/>
                </a:lnTo>
              </a:path>
              <a:path w="10381615" h="184785">
                <a:moveTo>
                  <a:pt x="4072128" y="0"/>
                </a:moveTo>
                <a:lnTo>
                  <a:pt x="4072128" y="184404"/>
                </a:lnTo>
              </a:path>
              <a:path w="10381615" h="184785">
                <a:moveTo>
                  <a:pt x="5430012" y="0"/>
                </a:moveTo>
                <a:lnTo>
                  <a:pt x="5430012" y="184404"/>
                </a:lnTo>
              </a:path>
              <a:path w="10381615" h="184785">
                <a:moveTo>
                  <a:pt x="6787896" y="0"/>
                </a:moveTo>
                <a:lnTo>
                  <a:pt x="6787896" y="184404"/>
                </a:lnTo>
              </a:path>
              <a:path w="10381615" h="184785">
                <a:moveTo>
                  <a:pt x="8144256" y="0"/>
                </a:moveTo>
                <a:lnTo>
                  <a:pt x="8144256" y="184404"/>
                </a:lnTo>
              </a:path>
              <a:path w="10381615" h="184785">
                <a:moveTo>
                  <a:pt x="9502140" y="0"/>
                </a:moveTo>
                <a:lnTo>
                  <a:pt x="9502140" y="184404"/>
                </a:lnTo>
              </a:path>
            </a:pathLst>
          </a:custGeom>
          <a:ln w="63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84732" y="2951988"/>
            <a:ext cx="4079875" cy="1170940"/>
          </a:xfrm>
          <a:prstGeom prst="rect">
            <a:avLst/>
          </a:prstGeom>
          <a:solidFill>
            <a:srgbClr val="0C3A5D"/>
          </a:solidFill>
        </p:spPr>
        <p:txBody>
          <a:bodyPr vert="horz" wrap="square" lIns="0" tIns="93345" rIns="0" bIns="0" rtlCol="0">
            <a:spAutoFit/>
          </a:bodyPr>
          <a:lstStyle/>
          <a:p>
            <a:pPr marL="1905" algn="ctr">
              <a:lnSpc>
                <a:spcPts val="3760"/>
              </a:lnSpc>
              <a:spcBef>
                <a:spcPts val="735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39%,</a:t>
            </a:r>
            <a:endParaRPr sz="3200">
              <a:latin typeface="Arial"/>
              <a:cs typeface="Arial"/>
            </a:endParaRPr>
          </a:p>
          <a:p>
            <a:pPr marL="1270" algn="ctr">
              <a:lnSpc>
                <a:spcPts val="376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1,503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64479" y="2951988"/>
          <a:ext cx="6301740" cy="1170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470">
                <a:tc>
                  <a:txBody>
                    <a:bodyPr/>
                    <a:lstStyle/>
                    <a:p>
                      <a:pPr marL="635" algn="ctr">
                        <a:lnSpc>
                          <a:spcPts val="3775"/>
                        </a:lnSpc>
                        <a:spcBef>
                          <a:spcPts val="735"/>
                        </a:spcBef>
                      </a:pPr>
                      <a:r>
                        <a:rPr sz="3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20%,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solidFill>
                      <a:srgbClr val="9F284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3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41%,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solidFill>
                      <a:srgbClr val="D79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835">
                <a:tc>
                  <a:txBody>
                    <a:bodyPr/>
                    <a:lstStyle/>
                    <a:p>
                      <a:pPr marL="1905" algn="ctr">
                        <a:lnSpc>
                          <a:spcPts val="3650"/>
                        </a:lnSpc>
                      </a:pPr>
                      <a:r>
                        <a:rPr sz="3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756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F2842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3535"/>
                        </a:lnSpc>
                      </a:pPr>
                      <a:r>
                        <a:rPr sz="3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1,565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79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87297" y="4557521"/>
            <a:ext cx="4522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0150" algn="l"/>
                <a:tab pos="2473325" algn="l"/>
                <a:tab pos="3830954" algn="l"/>
              </a:tabLst>
            </a:pP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0	500	1000	1500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63715" y="4557521"/>
            <a:ext cx="704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2000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21345" y="4557521"/>
            <a:ext cx="704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2500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78848" y="4557521"/>
            <a:ext cx="704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36732" y="4557521"/>
            <a:ext cx="704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3500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47164" y="2070608"/>
            <a:ext cx="2703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C3A5D"/>
                </a:solidFill>
                <a:latin typeface="Arial"/>
                <a:cs typeface="Arial"/>
              </a:rPr>
              <a:t>Investigated</a:t>
            </a:r>
            <a:r>
              <a:rPr sz="2400" spc="-10" dirty="0">
                <a:solidFill>
                  <a:srgbClr val="0C3A5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Arial"/>
                <a:cs typeface="Arial"/>
              </a:rPr>
              <a:t>reports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76265" y="1887728"/>
            <a:ext cx="24669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0979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9F2842"/>
                </a:solidFill>
                <a:latin typeface="Arial"/>
                <a:cs typeface="Arial"/>
              </a:rPr>
              <a:t>Did </a:t>
            </a:r>
            <a:r>
              <a:rPr sz="2400" dirty="0">
                <a:solidFill>
                  <a:srgbClr val="9F2842"/>
                </a:solidFill>
                <a:latin typeface="Arial"/>
                <a:cs typeface="Arial"/>
              </a:rPr>
              <a:t>not </a:t>
            </a:r>
            <a:r>
              <a:rPr sz="2400" spc="-5" dirty="0">
                <a:solidFill>
                  <a:srgbClr val="9F2842"/>
                </a:solidFill>
                <a:latin typeface="Arial"/>
                <a:cs typeface="Arial"/>
              </a:rPr>
              <a:t>involve </a:t>
            </a:r>
            <a:r>
              <a:rPr sz="2400" dirty="0">
                <a:solidFill>
                  <a:srgbClr val="9F284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F2842"/>
                </a:solidFill>
                <a:latin typeface="Arial"/>
                <a:cs typeface="Arial"/>
              </a:rPr>
              <a:t>government</a:t>
            </a:r>
            <a:r>
              <a:rPr sz="2400" spc="-30" dirty="0">
                <a:solidFill>
                  <a:srgbClr val="9F284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F2842"/>
                </a:solidFill>
                <a:latin typeface="Arial"/>
                <a:cs typeface="Arial"/>
              </a:rPr>
              <a:t>funds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25130" y="1708530"/>
            <a:ext cx="30575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marR="5080" indent="-8382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D7959B"/>
                </a:solidFill>
                <a:latin typeface="Arial"/>
                <a:cs typeface="Arial"/>
              </a:rPr>
              <a:t>Screened </a:t>
            </a:r>
            <a:r>
              <a:rPr sz="2400" dirty="0">
                <a:solidFill>
                  <a:srgbClr val="D7959B"/>
                </a:solidFill>
                <a:latin typeface="Arial"/>
                <a:cs typeface="Arial"/>
              </a:rPr>
              <a:t>out</a:t>
            </a:r>
            <a:r>
              <a:rPr sz="2400" spc="-15" dirty="0">
                <a:solidFill>
                  <a:srgbClr val="D7959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7959B"/>
                </a:solidFill>
                <a:latin typeface="Arial"/>
                <a:cs typeface="Arial"/>
              </a:rPr>
              <a:t>for</a:t>
            </a:r>
            <a:r>
              <a:rPr sz="2400" spc="-35" dirty="0">
                <a:solidFill>
                  <a:srgbClr val="D7959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7959B"/>
                </a:solidFill>
                <a:latin typeface="Arial"/>
                <a:cs typeface="Arial"/>
              </a:rPr>
              <a:t>other </a:t>
            </a:r>
            <a:r>
              <a:rPr sz="2400" spc="-655" dirty="0">
                <a:solidFill>
                  <a:srgbClr val="D7959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7959B"/>
                </a:solidFill>
                <a:latin typeface="Arial"/>
                <a:cs typeface="Arial"/>
              </a:rPr>
              <a:t>reasons </a:t>
            </a:r>
            <a:r>
              <a:rPr sz="2400" dirty="0">
                <a:solidFill>
                  <a:srgbClr val="D7959B"/>
                </a:solidFill>
                <a:latin typeface="Arial"/>
                <a:cs typeface="Arial"/>
              </a:rPr>
              <a:t>(e.g., </a:t>
            </a:r>
            <a:r>
              <a:rPr sz="2400" spc="-5" dirty="0">
                <a:solidFill>
                  <a:srgbClr val="D7959B"/>
                </a:solidFill>
                <a:latin typeface="Arial"/>
                <a:cs typeface="Arial"/>
              </a:rPr>
              <a:t>did not </a:t>
            </a:r>
            <a:r>
              <a:rPr sz="2400" spc="-655" dirty="0">
                <a:solidFill>
                  <a:srgbClr val="D7959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7959B"/>
                </a:solidFill>
                <a:latin typeface="Arial"/>
                <a:cs typeface="Arial"/>
              </a:rPr>
              <a:t>involve</a:t>
            </a:r>
            <a:r>
              <a:rPr sz="2400" spc="10" dirty="0">
                <a:solidFill>
                  <a:srgbClr val="D7959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7959B"/>
                </a:solidFill>
                <a:latin typeface="Arial"/>
                <a:cs typeface="Arial"/>
              </a:rPr>
              <a:t>a caretaker)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2320" y="2965831"/>
            <a:ext cx="790575" cy="1078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Arial"/>
                <a:cs typeface="Arial"/>
              </a:rPr>
              <a:t>Fiscal  year 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2019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ts val="4105"/>
              </a:lnSpc>
              <a:spcBef>
                <a:spcPts val="100"/>
              </a:spcBef>
            </a:pPr>
            <a:r>
              <a:rPr spc="-5" dirty="0"/>
              <a:t>Conclusion</a:t>
            </a:r>
            <a:r>
              <a:rPr spc="-50" dirty="0"/>
              <a:t> </a:t>
            </a:r>
            <a:r>
              <a:rPr dirty="0"/>
              <a:t>1:</a:t>
            </a:r>
          </a:p>
          <a:p>
            <a:pPr marL="4445" algn="ctr">
              <a:lnSpc>
                <a:spcPts val="4105"/>
              </a:lnSpc>
            </a:pPr>
            <a:r>
              <a:rPr spc="-15" dirty="0"/>
              <a:t>Many</a:t>
            </a:r>
            <a:r>
              <a:rPr spc="-5" dirty="0"/>
              <a:t> </a:t>
            </a:r>
            <a:r>
              <a:rPr dirty="0"/>
              <a:t>said</a:t>
            </a:r>
            <a:r>
              <a:rPr spc="-5" dirty="0"/>
              <a:t> </a:t>
            </a:r>
            <a:r>
              <a:rPr dirty="0"/>
              <a:t>that</a:t>
            </a:r>
            <a:r>
              <a:rPr spc="-5" dirty="0"/>
              <a:t> APS</a:t>
            </a:r>
            <a:r>
              <a:rPr spc="-10" dirty="0"/>
              <a:t> </a:t>
            </a:r>
            <a:r>
              <a:rPr spc="-5" dirty="0"/>
              <a:t>criteria is </a:t>
            </a:r>
            <a:r>
              <a:rPr dirty="0"/>
              <a:t>too</a:t>
            </a:r>
            <a:r>
              <a:rPr spc="-5" dirty="0"/>
              <a:t> </a:t>
            </a:r>
            <a:r>
              <a:rPr spc="10" dirty="0"/>
              <a:t>narrow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02269"/>
            <a:ext cx="7551420" cy="4004301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Those</a:t>
            </a:r>
            <a:r>
              <a:rPr sz="2400" spc="-2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who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expressed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concerns:</a:t>
            </a:r>
            <a:endParaRPr sz="2400" dirty="0">
              <a:latin typeface="Garamond"/>
              <a:cs typeface="Garamond"/>
            </a:endParaRPr>
          </a:p>
          <a:p>
            <a:pPr marL="698500" lvl="1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2000" dirty="0">
                <a:solidFill>
                  <a:srgbClr val="859DAD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tate</a:t>
            </a:r>
            <a:r>
              <a:rPr sz="2000" spc="-3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legislators</a:t>
            </a:r>
            <a:endParaRPr sz="2000" dirty="0">
              <a:latin typeface="Garamond"/>
              <a:cs typeface="Garamond"/>
            </a:endParaRPr>
          </a:p>
          <a:p>
            <a:pPr marL="698500" lvl="1" indent="-229235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TCAD</a:t>
            </a:r>
            <a:endParaRPr sz="2000" dirty="0">
              <a:latin typeface="Garamond"/>
              <a:cs typeface="Garamond"/>
            </a:endParaRPr>
          </a:p>
          <a:p>
            <a:pPr marL="698500" lvl="1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2000" spc="-5" dirty="0">
                <a:solidFill>
                  <a:srgbClr val="859DAD"/>
                </a:solidFill>
                <a:latin typeface="Garamond"/>
                <a:cs typeface="Garamond"/>
              </a:rPr>
              <a:t>s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everal</a:t>
            </a:r>
            <a:r>
              <a:rPr sz="20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District</a:t>
            </a:r>
            <a:r>
              <a:rPr sz="2000" spc="-1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Attorneys</a:t>
            </a:r>
            <a:r>
              <a:rPr sz="20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in response</a:t>
            </a:r>
            <a:r>
              <a:rPr sz="20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to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OREA</a:t>
            </a:r>
            <a:r>
              <a:rPr sz="20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questions</a:t>
            </a:r>
            <a:endParaRPr sz="2000" dirty="0">
              <a:latin typeface="Garamond"/>
              <a:cs typeface="Garamond"/>
            </a:endParaRPr>
          </a:p>
          <a:p>
            <a:pPr marL="698500" lvl="1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2000" spc="5" dirty="0">
                <a:solidFill>
                  <a:srgbClr val="859DAD"/>
                </a:solidFill>
                <a:latin typeface="Garamond"/>
                <a:cs typeface="Garamond"/>
              </a:rPr>
              <a:t>t</a:t>
            </a: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hose</a:t>
            </a:r>
            <a:r>
              <a:rPr sz="2000" spc="-2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interviewed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859DAD"/>
                </a:solidFill>
                <a:latin typeface="Garamond"/>
                <a:cs typeface="Garamond"/>
              </a:rPr>
              <a:t>by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OREA</a:t>
            </a:r>
            <a:r>
              <a:rPr sz="2000" spc="-1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throughout</a:t>
            </a:r>
            <a:r>
              <a:rPr sz="20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our</a:t>
            </a:r>
            <a:r>
              <a:rPr sz="2000" spc="-2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research</a:t>
            </a:r>
            <a:endParaRPr sz="2000" dirty="0">
              <a:latin typeface="Garamond"/>
              <a:cs typeface="Garamond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859DAD"/>
              </a:buClr>
              <a:buFont typeface="Arial"/>
              <a:buChar char="•"/>
            </a:pPr>
            <a:endParaRPr sz="3250" dirty="0">
              <a:latin typeface="Garamond"/>
              <a:cs typeface="Garamond"/>
            </a:endParaRPr>
          </a:p>
          <a:p>
            <a:pPr marL="241300" marR="5080" indent="-229235">
              <a:lnSpc>
                <a:spcPts val="2590"/>
              </a:lnSpc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In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2017,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 DHS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analyzed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the 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impact of</a:t>
            </a:r>
            <a:r>
              <a:rPr sz="2400" spc="3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expanding</a:t>
            </a:r>
            <a:r>
              <a:rPr sz="24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its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criteria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to </a:t>
            </a:r>
            <a:r>
              <a:rPr sz="2400" spc="-58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include</a:t>
            </a:r>
            <a:r>
              <a:rPr sz="2400" spc="-5" dirty="0">
                <a:solidFill>
                  <a:srgbClr val="0C3A5D"/>
                </a:solidFill>
                <a:latin typeface="Garamond"/>
                <a:cs typeface="Garamond"/>
              </a:rPr>
              <a:t> non-governmental</a:t>
            </a:r>
            <a:r>
              <a:rPr sz="2400" spc="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C3A5D"/>
                </a:solidFill>
                <a:latin typeface="Garamond"/>
                <a:cs typeface="Garamond"/>
              </a:rPr>
              <a:t>funds</a:t>
            </a:r>
            <a:endParaRPr sz="2400" dirty="0">
              <a:latin typeface="Garamond"/>
              <a:cs typeface="Garamond"/>
            </a:endParaRPr>
          </a:p>
          <a:p>
            <a:pPr marL="698500" lvl="1" indent="-229235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DHS</a:t>
            </a:r>
            <a:r>
              <a:rPr sz="20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estimated</a:t>
            </a:r>
            <a:r>
              <a:rPr sz="2000" spc="-3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that</a:t>
            </a: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25</a:t>
            </a: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new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positions</a:t>
            </a:r>
            <a:r>
              <a:rPr sz="2000" spc="2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15" dirty="0">
                <a:solidFill>
                  <a:srgbClr val="859DAD"/>
                </a:solidFill>
                <a:latin typeface="Garamond"/>
                <a:cs typeface="Garamond"/>
              </a:rPr>
              <a:t>would</a:t>
            </a:r>
            <a:r>
              <a:rPr sz="20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be</a:t>
            </a: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needed</a:t>
            </a:r>
            <a:endParaRPr sz="2000" dirty="0">
              <a:latin typeface="Garamond"/>
              <a:cs typeface="Garamond"/>
            </a:endParaRPr>
          </a:p>
          <a:p>
            <a:pPr marL="698500" lvl="1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DHS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estimated</a:t>
            </a:r>
            <a:r>
              <a:rPr sz="2000" spc="-2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it</a:t>
            </a: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15" dirty="0">
                <a:solidFill>
                  <a:srgbClr val="859DAD"/>
                </a:solidFill>
                <a:latin typeface="Garamond"/>
                <a:cs typeface="Garamond"/>
              </a:rPr>
              <a:t>would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 cost</a:t>
            </a:r>
            <a:r>
              <a:rPr sz="2000" spc="-1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$2.2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million.</a:t>
            </a:r>
            <a:endParaRPr sz="2000" dirty="0">
              <a:latin typeface="Garamond"/>
              <a:cs typeface="Garamond"/>
            </a:endParaRPr>
          </a:p>
          <a:p>
            <a:pPr marL="698500" lvl="1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2000" spc="-5" dirty="0">
                <a:solidFill>
                  <a:srgbClr val="859DAD"/>
                </a:solidFill>
                <a:latin typeface="Garamond"/>
                <a:cs typeface="Garamond"/>
              </a:rPr>
              <a:t>a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ny</a:t>
            </a:r>
            <a:r>
              <a:rPr sz="20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other</a:t>
            </a:r>
            <a:r>
              <a:rPr sz="2000" spc="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changes</a:t>
            </a:r>
            <a:r>
              <a:rPr sz="20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to</a:t>
            </a: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APS</a:t>
            </a: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859DAD"/>
                </a:solidFill>
                <a:latin typeface="Garamond"/>
                <a:cs typeface="Garamond"/>
              </a:rPr>
              <a:t>criteria</a:t>
            </a:r>
            <a:r>
              <a:rPr sz="2000" spc="-15" dirty="0">
                <a:solidFill>
                  <a:srgbClr val="859DAD"/>
                </a:solidFill>
                <a:latin typeface="Garamond"/>
                <a:cs typeface="Garamond"/>
              </a:rPr>
              <a:t> would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 require</a:t>
            </a:r>
            <a:r>
              <a:rPr sz="2000" spc="-2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additional</a:t>
            </a:r>
            <a:r>
              <a:rPr sz="2000" spc="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859DAD"/>
                </a:solidFill>
                <a:latin typeface="Garamond"/>
                <a:cs typeface="Garamond"/>
              </a:rPr>
              <a:t>resources</a:t>
            </a:r>
            <a:endParaRPr sz="20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spc="-5" dirty="0"/>
              <a:t>Conclusion</a:t>
            </a:r>
            <a:r>
              <a:rPr spc="-50" dirty="0"/>
              <a:t> </a:t>
            </a:r>
            <a:r>
              <a:rPr dirty="0"/>
              <a:t>2:</a:t>
            </a:r>
          </a:p>
          <a:p>
            <a:pPr algn="ctr">
              <a:lnSpc>
                <a:spcPts val="4105"/>
              </a:lnSpc>
            </a:pPr>
            <a:r>
              <a:rPr spc="15" dirty="0"/>
              <a:t>Current</a:t>
            </a:r>
            <a:r>
              <a:rPr dirty="0"/>
              <a:t> </a:t>
            </a:r>
            <a:r>
              <a:rPr spc="-5" dirty="0"/>
              <a:t>data </a:t>
            </a:r>
            <a:r>
              <a:rPr spc="-10" dirty="0"/>
              <a:t>limitations</a:t>
            </a:r>
            <a:r>
              <a:rPr spc="-5" dirty="0"/>
              <a:t> prevent</a:t>
            </a:r>
            <a:r>
              <a:rPr spc="-15" dirty="0"/>
              <a:t> </a:t>
            </a:r>
            <a:r>
              <a:rPr dirty="0"/>
              <a:t>accurate</a:t>
            </a:r>
            <a:r>
              <a:rPr spc="-20" dirty="0"/>
              <a:t> </a:t>
            </a:r>
            <a:r>
              <a:rPr dirty="0"/>
              <a:t>estimates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98167"/>
            <a:ext cx="8046084" cy="25667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No</a:t>
            </a:r>
            <a:r>
              <a:rPr sz="28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b="1" u="sng" spc="-5" dirty="0">
                <a:solidFill>
                  <a:srgbClr val="0C3A5D"/>
                </a:solidFill>
                <a:uFill>
                  <a:solidFill>
                    <a:srgbClr val="0C3A5D"/>
                  </a:solidFill>
                </a:uFill>
                <a:latin typeface="Garamond"/>
                <a:cs typeface="Garamond"/>
              </a:rPr>
              <a:t>statewide</a:t>
            </a:r>
            <a:r>
              <a:rPr sz="2800" b="1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system</a:t>
            </a:r>
            <a:r>
              <a:rPr sz="2800" spc="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to</a:t>
            </a:r>
            <a:r>
              <a:rPr sz="28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track</a:t>
            </a:r>
            <a:r>
              <a:rPr sz="28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elder</a:t>
            </a:r>
            <a:r>
              <a:rPr sz="28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financial</a:t>
            </a:r>
            <a:r>
              <a:rPr sz="2800" spc="-1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abuse</a:t>
            </a:r>
            <a:r>
              <a:rPr sz="2800" spc="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cases</a:t>
            </a:r>
            <a:endParaRPr sz="28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C3A5D"/>
              </a:buClr>
              <a:buFont typeface="Arial"/>
              <a:buChar char="•"/>
            </a:pPr>
            <a:endParaRPr sz="3300" dirty="0">
              <a:latin typeface="Garamond"/>
              <a:cs typeface="Garamond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5" dirty="0">
                <a:solidFill>
                  <a:srgbClr val="0C3A5D"/>
                </a:solidFill>
                <a:latin typeface="Garamond"/>
                <a:cs typeface="Garamond"/>
              </a:rPr>
              <a:t>This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C3A5D"/>
                </a:solidFill>
                <a:latin typeface="Garamond"/>
                <a:cs typeface="Garamond"/>
              </a:rPr>
              <a:t>is</a:t>
            </a:r>
            <a:r>
              <a:rPr sz="2800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problematic</a:t>
            </a:r>
            <a:r>
              <a:rPr sz="2800" spc="-25" dirty="0">
                <a:solidFill>
                  <a:srgbClr val="0C3A5D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0C3A5D"/>
                </a:solidFill>
                <a:latin typeface="Garamond"/>
                <a:cs typeface="Garamond"/>
              </a:rPr>
              <a:t>because</a:t>
            </a:r>
            <a:endParaRPr sz="2800" dirty="0">
              <a:latin typeface="Garamond"/>
              <a:cs typeface="Garamond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lang="en-US" sz="2400" spc="-5" dirty="0">
                <a:solidFill>
                  <a:srgbClr val="859DAD"/>
                </a:solidFill>
                <a:latin typeface="Garamond"/>
                <a:cs typeface="Garamond"/>
              </a:rPr>
              <a:t>c</a:t>
            </a: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ases</a:t>
            </a:r>
            <a:r>
              <a:rPr sz="2400" spc="-2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are</a:t>
            </a:r>
            <a:r>
              <a:rPr sz="24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859DAD"/>
                </a:solidFill>
                <a:latin typeface="Garamond"/>
                <a:cs typeface="Garamond"/>
              </a:rPr>
              <a:t>shared</a:t>
            </a:r>
            <a:r>
              <a:rPr sz="2400" spc="-10" dirty="0">
                <a:solidFill>
                  <a:srgbClr val="859DAD"/>
                </a:solidFill>
                <a:latin typeface="Garamond"/>
                <a:cs typeface="Garamond"/>
              </a:rPr>
              <a:t> between</a:t>
            </a:r>
            <a:r>
              <a:rPr sz="2400" spc="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859DAD"/>
                </a:solidFill>
                <a:latin typeface="Garamond"/>
                <a:cs typeface="Garamond"/>
              </a:rPr>
              <a:t>agencies</a:t>
            </a:r>
            <a:endParaRPr sz="2400" dirty="0">
              <a:latin typeface="Garamond"/>
              <a:cs typeface="Garamond"/>
            </a:endParaRPr>
          </a:p>
          <a:p>
            <a:pPr marL="698500" lvl="1" indent="-2292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9135" algn="l"/>
              </a:tabLst>
            </a:pPr>
            <a:r>
              <a:rPr lang="en-US" sz="2400" spc="-5" dirty="0">
                <a:solidFill>
                  <a:srgbClr val="859DAD"/>
                </a:solidFill>
                <a:latin typeface="Garamond"/>
                <a:cs typeface="Garamond"/>
              </a:rPr>
              <a:t>c</a:t>
            </a: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ases</a:t>
            </a:r>
            <a:r>
              <a:rPr sz="2400" spc="-2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cannot</a:t>
            </a:r>
            <a:r>
              <a:rPr sz="240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be</a:t>
            </a:r>
            <a:r>
              <a:rPr sz="2400" spc="-2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859DAD"/>
                </a:solidFill>
                <a:latin typeface="Garamond"/>
                <a:cs typeface="Garamond"/>
              </a:rPr>
              <a:t>linked</a:t>
            </a:r>
            <a:endParaRPr sz="2400" dirty="0">
              <a:latin typeface="Garamond"/>
              <a:cs typeface="Garamond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lang="en-US" sz="2400" dirty="0">
                <a:solidFill>
                  <a:srgbClr val="859DAD"/>
                </a:solidFill>
                <a:latin typeface="Garamond"/>
                <a:cs typeface="Garamond"/>
              </a:rPr>
              <a:t>i</a:t>
            </a:r>
            <a:r>
              <a:rPr sz="2400" dirty="0">
                <a:solidFill>
                  <a:srgbClr val="859DAD"/>
                </a:solidFill>
                <a:latin typeface="Garamond"/>
                <a:cs typeface="Garamond"/>
              </a:rPr>
              <a:t>t</a:t>
            </a: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859DAD"/>
                </a:solidFill>
                <a:latin typeface="Garamond"/>
                <a:cs typeface="Garamond"/>
              </a:rPr>
              <a:t>is </a:t>
            </a: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not</a:t>
            </a:r>
            <a:r>
              <a:rPr sz="2400" spc="-1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possible</a:t>
            </a:r>
            <a:r>
              <a:rPr sz="2400" dirty="0">
                <a:solidFill>
                  <a:srgbClr val="859DAD"/>
                </a:solidFill>
                <a:latin typeface="Garamond"/>
                <a:cs typeface="Garamond"/>
              </a:rPr>
              <a:t> to</a:t>
            </a:r>
            <a:r>
              <a:rPr sz="2400" spc="-1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spc="10" dirty="0">
                <a:solidFill>
                  <a:srgbClr val="859DAD"/>
                </a:solidFill>
                <a:latin typeface="Garamond"/>
                <a:cs typeface="Garamond"/>
              </a:rPr>
              <a:t>get</a:t>
            </a:r>
            <a:r>
              <a:rPr sz="2400" spc="-1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859DAD"/>
                </a:solidFill>
                <a:latin typeface="Garamond"/>
                <a:cs typeface="Garamond"/>
              </a:rPr>
              <a:t>a</a:t>
            </a: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 unique</a:t>
            </a:r>
            <a:r>
              <a:rPr sz="240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count</a:t>
            </a:r>
            <a:r>
              <a:rPr sz="2400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of</a:t>
            </a:r>
            <a:r>
              <a:rPr sz="2400" spc="305" dirty="0">
                <a:solidFill>
                  <a:srgbClr val="859DAD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859DAD"/>
                </a:solidFill>
                <a:latin typeface="Garamond"/>
                <a:cs typeface="Garamond"/>
              </a:rPr>
              <a:t>cases</a:t>
            </a:r>
            <a:endParaRPr sz="24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1321</Words>
  <Application>Microsoft Office PowerPoint</Application>
  <PresentationFormat>Widescreen</PresentationFormat>
  <Paragraphs>227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Times New Roman</vt:lpstr>
      <vt:lpstr>Office Theme</vt:lpstr>
      <vt:lpstr>Financial Exploitation of the Elderly in Tennessee</vt:lpstr>
      <vt:lpstr>  Introductions </vt:lpstr>
      <vt:lpstr>About our report</vt:lpstr>
      <vt:lpstr>Overview</vt:lpstr>
      <vt:lpstr>The Tennessee General Assembly strengthened state laws</vt:lpstr>
      <vt:lpstr>Conclusion 1: Many said that APS criteria is too narrow</vt:lpstr>
      <vt:lpstr>Conclusion 1: Many said that APS criteria is too narrow</vt:lpstr>
      <vt:lpstr>Conclusion 1: Many said that APS criteria is too narrow</vt:lpstr>
      <vt:lpstr>Conclusion 2: Current data limitations prevent accurate estimates</vt:lpstr>
      <vt:lpstr>Conclusion 2: Current data limitations prevent accurate estimates</vt:lpstr>
      <vt:lpstr>Conclusion 3: Assessing the state’s patchwork approach proved difficult</vt:lpstr>
      <vt:lpstr>Conclusion 3: Assessing the state’s patchwork approach proved difficult</vt:lpstr>
      <vt:lpstr>Conclusion 3: Assessing the state’s patchwork approach proved difficult</vt:lpstr>
      <vt:lpstr>Conclusion 3: Assessing the state’s patchwork approach proved difficult</vt:lpstr>
      <vt:lpstr>Conclusion 4: Prosecutions are increasing, but a data system is needed</vt:lpstr>
      <vt:lpstr>Conclusion 5: District attorneys indicate a need for staff</vt:lpstr>
      <vt:lpstr>Policy options for consideration</vt:lpstr>
      <vt:lpstr>Policy options for consideration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Elizabeth Mancuso</dc:creator>
  <cp:lastModifiedBy>Paige Donaldson</cp:lastModifiedBy>
  <cp:revision>5</cp:revision>
  <dcterms:created xsi:type="dcterms:W3CDTF">2021-09-23T17:10:28Z</dcterms:created>
  <dcterms:modified xsi:type="dcterms:W3CDTF">2021-10-13T14:52:23Z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2021-09-23T00:00:00Z</vt:filetime>
  </property>
</Properties>
</file>